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5" r:id="rId2"/>
    <p:sldMasterId id="2147483998" r:id="rId3"/>
    <p:sldMasterId id="2147484011" r:id="rId4"/>
  </p:sldMasterIdLst>
  <p:notesMasterIdLst>
    <p:notesMasterId r:id="rId27"/>
  </p:notesMasterIdLst>
  <p:sldIdLst>
    <p:sldId id="257" r:id="rId5"/>
    <p:sldId id="259" r:id="rId6"/>
    <p:sldId id="273" r:id="rId7"/>
    <p:sldId id="280" r:id="rId8"/>
    <p:sldId id="281" r:id="rId9"/>
    <p:sldId id="274" r:id="rId10"/>
    <p:sldId id="275" r:id="rId11"/>
    <p:sldId id="276" r:id="rId12"/>
    <p:sldId id="277" r:id="rId13"/>
    <p:sldId id="278" r:id="rId14"/>
    <p:sldId id="282" r:id="rId15"/>
    <p:sldId id="260" r:id="rId16"/>
    <p:sldId id="261" r:id="rId17"/>
    <p:sldId id="262" r:id="rId18"/>
    <p:sldId id="263" r:id="rId19"/>
    <p:sldId id="264" r:id="rId20"/>
    <p:sldId id="265" r:id="rId21"/>
    <p:sldId id="285" r:id="rId22"/>
    <p:sldId id="286" r:id="rId23"/>
    <p:sldId id="283" r:id="rId24"/>
    <p:sldId id="284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90" autoAdjust="0"/>
  </p:normalViewPr>
  <p:slideViewPr>
    <p:cSldViewPr>
      <p:cViewPr varScale="1">
        <p:scale>
          <a:sx n="88" d="100"/>
          <a:sy n="88" d="100"/>
        </p:scale>
        <p:origin x="-23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6BCC7-EA92-4A88-996B-3646A97D47CB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DB138-C828-4E9B-BD46-C88D0135B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5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BD49BE-4DCC-439D-AB25-FB96A3176266}" type="slidenum">
              <a:rPr lang="ru-RU" smtClean="0">
                <a:solidFill>
                  <a:prstClr val="black"/>
                </a:solidFill>
              </a:rPr>
              <a:pPr eaLnBrk="1" hangingPunct="1"/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/>
              <a:t>Заполнить все страницы анкеты:</a:t>
            </a:r>
          </a:p>
          <a:p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10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/>
              <a:t>Заполнить все страницы анкеты:</a:t>
            </a:r>
          </a:p>
          <a:p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11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12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После регистрации перечень стандартных функций портала расширяется, например, становится возможным в два клика получить сведения о состоянии личного лицевого счёта из Пенсионного фонда или подать заявление на получение загранпаспорта нового поколения, непосредственно заполнив форму на портале.</a:t>
            </a:r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13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14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15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16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17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/>
              <a:t>Нужно заполнить все поля заявления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18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/>
              <a:t>После заполнения всех данных,</a:t>
            </a:r>
            <a:r>
              <a:rPr lang="ru-RU" baseline="0" dirty="0" smtClean="0"/>
              <a:t> вы сами выбираете дату и время приема для получения свидетельства</a:t>
            </a:r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19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2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/>
              <a:t>Обратите внимание: можно отслеживать состояние заявления в личном кабинете на Портале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20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21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03FFD5-EF39-49B2-ACC2-6FC237AACFBF}" type="slidenum">
              <a:rPr lang="ru-RU" smtClean="0">
                <a:solidFill>
                  <a:prstClr val="black"/>
                </a:solidFill>
              </a:rPr>
              <a:pPr eaLnBrk="1" hangingPunct="1"/>
              <a:t>22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Итак, </a:t>
            </a:r>
            <a:r>
              <a:rPr lang="ru-RU" baseline="0" dirty="0" smtClean="0"/>
              <a:t>д</a:t>
            </a:r>
            <a:r>
              <a:rPr lang="ru-RU" dirty="0" smtClean="0"/>
              <a:t>оступ</a:t>
            </a:r>
            <a:r>
              <a:rPr lang="ru-RU" baseline="0" dirty="0" smtClean="0"/>
              <a:t> на портал для граждан осуществляется при помощи:</a:t>
            </a:r>
          </a:p>
          <a:p>
            <a:endParaRPr lang="ru-RU" baseline="0" dirty="0" smtClean="0"/>
          </a:p>
          <a:p>
            <a:pPr>
              <a:buFontTx/>
              <a:buChar char="-"/>
            </a:pPr>
            <a:r>
              <a:rPr lang="ru-RU" baseline="0" dirty="0" smtClean="0"/>
              <a:t>логина и пароля;</a:t>
            </a:r>
          </a:p>
          <a:p>
            <a:pPr>
              <a:buFontTx/>
              <a:buChar char="-"/>
            </a:pPr>
            <a:endParaRPr lang="ru-RU" baseline="0" dirty="0" smtClean="0"/>
          </a:p>
          <a:p>
            <a:pPr>
              <a:buFontTx/>
              <a:buChar char="-"/>
            </a:pPr>
            <a:r>
              <a:rPr lang="ru-RU" baseline="0" dirty="0" smtClean="0"/>
              <a:t>электронной цифровой подписи, выданной удостоверяющим центром ОАО «Ростелеком», на э</a:t>
            </a:r>
            <a:r>
              <a:rPr lang="ru-RU" dirty="0" smtClean="0"/>
              <a:t>лектронном идентификаторе </a:t>
            </a:r>
            <a:r>
              <a:rPr lang="ru-RU" dirty="0" err="1" smtClean="0"/>
              <a:t>Ru-token</a:t>
            </a:r>
            <a:r>
              <a:rPr lang="ru-RU" dirty="0" smtClean="0"/>
              <a:t> и вводом PIN-кода;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 универсальной электронной карты (УЭК) - </a:t>
            </a:r>
            <a:r>
              <a:rPr lang="ru-RU" dirty="0" smtClean="0"/>
              <a:t>(с 1 января 2013 года)</a:t>
            </a:r>
            <a:r>
              <a:rPr lang="ru-RU" baseline="0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CD7368-116E-4F27-8550-AFA93B91EB2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/>
              <a:t>Общество с ограниченной ответственностью «Компания «Тензор» (ИНН 7605016030, ОГРН 1027600787994)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Ярославль,Московский</a:t>
            </a:r>
            <a:r>
              <a:rPr lang="ru-RU" dirty="0" smtClean="0"/>
              <a:t> проспект,  д. 12</a:t>
            </a:r>
          </a:p>
          <a:p>
            <a:endParaRPr lang="ru-RU" dirty="0" smtClean="0"/>
          </a:p>
          <a:p>
            <a:r>
              <a:rPr lang="ru-RU" dirty="0" smtClean="0"/>
              <a:t>Общество с ограниченной ответственностью «Центр защиты информации «Гриф» (ИНН 7610081412, ОГРН 1087610003920) г. Рыбинск, ул. Звездная, д. 1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4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5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6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7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8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AFD07E-74F3-4407-8C28-677780F1AE0B}" type="slidenum">
              <a:rPr lang="ru-RU" smtClean="0">
                <a:solidFill>
                  <a:prstClr val="black"/>
                </a:solidFill>
              </a:rPr>
              <a:pPr eaLnBrk="1" hangingPunct="1"/>
              <a:t>9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9489F-E95D-465B-91A5-7BF5566679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0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683F9-DF56-4BC9-BF4E-6D92CA5994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8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D492-9789-4581-AEE8-193EBA7A19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6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B0C96-0461-4848-9ABC-14C1DFCC86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40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9489F-E95D-465B-91A5-7BF5566679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0D82C-2592-4F06-8168-F7D074B981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54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C776-0E3D-4630-B3EE-087966F769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40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FFBB-8333-412D-8233-B008ED1FB9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6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79D0-0298-41B2-AF0C-7936D11C07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81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9AF7B-F4CE-43C0-BB0E-91D02F958D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90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B4A07-7EDD-42E5-B1F0-88B9182980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0D82C-2592-4F06-8168-F7D074B981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17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AD04-3EBC-486B-AA6D-0379B5606F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61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167F-C347-4174-8995-665C3029A0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74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683F9-DF56-4BC9-BF4E-6D92CA5994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10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D492-9789-4581-AEE8-193EBA7A19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10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B0C96-0461-4848-9ABC-14C1DFCC86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86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0DD28-A6A2-4937-8D0D-4119BFE708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1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A91CB-908C-4244-852F-82A10A283B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92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5C192-D47E-4275-AB85-F3058F3E56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32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20187-B695-4016-BD86-C793DAF84F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73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D83C2-F6CA-4FAD-A554-962E9E9BED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6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C776-0E3D-4630-B3EE-087966F769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66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C3C20-F2DC-4B78-85E7-06E1DFAE0E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73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2A56A-9885-4A58-94D3-2E31EB71EE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1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5713-DCA1-4312-904F-1789674D8A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3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0686F-D459-4CBC-A181-77106FEE9B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58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47AD-19A0-47D3-ADC0-5560095BD8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39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0EC6B-B331-46D9-B049-B427DA645C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25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7013-0E66-4FCD-ACFD-A1AB7EA579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62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9489F-E95D-465B-91A5-7BF5566679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86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0D82C-2592-4F06-8168-F7D074B981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79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C776-0E3D-4630-B3EE-087966F769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4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FFBB-8333-412D-8233-B008ED1FB9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88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FFBB-8333-412D-8233-B008ED1FB9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25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79D0-0298-41B2-AF0C-7936D11C07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1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9AF7B-F4CE-43C0-BB0E-91D02F958D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10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B4A07-7EDD-42E5-B1F0-88B9182980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43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AD04-3EBC-486B-AA6D-0379B5606F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57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167F-C347-4174-8995-665C3029A0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24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683F9-DF56-4BC9-BF4E-6D92CA5994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167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D492-9789-4581-AEE8-193EBA7A19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991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B0C96-0461-4848-9ABC-14C1DFCC86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7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79D0-0298-41B2-AF0C-7936D11C07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9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9AF7B-F4CE-43C0-BB0E-91D02F958D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3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B4A07-7EDD-42E5-B1F0-88B9182980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3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AD04-3EBC-486B-AA6D-0379B5606F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0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167F-C347-4174-8995-665C3029A0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2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71A1A-0112-41C3-AE97-9F983D2A995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3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71A1A-0112-41C3-AE97-9F983D2A995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6C51B-3FE3-4089-9AB8-A70E6F28B3B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5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71A1A-0112-41C3-AE97-9F983D2A995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1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jpeg"/><Relationship Id="rId5" Type="http://schemas.openxmlformats.org/officeDocument/2006/relationships/hyperlink" Target="http://www.infocrane.ru/images/normal/ooo_energosistemavtomatika_elektrotehnicheskoe_oborudovanie_zaryadnyeypryamiteliistemy_bespereboynogo_pit.j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/>
          </p:cNvSpPr>
          <p:nvPr/>
        </p:nvSpPr>
        <p:spPr bwMode="auto">
          <a:xfrm>
            <a:off x="606591" y="1052736"/>
            <a:ext cx="78486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 </a:t>
            </a:r>
            <a:r>
              <a:rPr lang="ru-RU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endParaRPr lang="ru-RU" sz="3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Едином Портале </a:t>
            </a:r>
            <a:r>
              <a:rPr lang="ru-RU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государственных и муниципальных услуг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пример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получения государственной услуги через Портал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/>
          </p:cNvSpPr>
          <p:nvPr/>
        </p:nvSpPr>
        <p:spPr bwMode="auto">
          <a:xfrm>
            <a:off x="468313" y="5445125"/>
            <a:ext cx="82073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0"/>
          <a:lstStyle/>
          <a:p>
            <a:pPr marL="36513"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cs typeface="Arial" charset="0"/>
            </a:endParaRPr>
          </a:p>
          <a:p>
            <a:pPr marL="36513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 на Портале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2185"/>
            <a:ext cx="8712968" cy="625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330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 на Портале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44824"/>
            <a:ext cx="81369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</a:t>
            </a:r>
            <a:r>
              <a:rPr lang="ru-RU" sz="2400" dirty="0" smtClean="0"/>
              <a:t>од активации можно получить: 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почтовым </a:t>
            </a:r>
            <a:r>
              <a:rPr lang="ru-RU" sz="2400" i="1" dirty="0">
                <a:solidFill>
                  <a:srgbClr val="FF0000"/>
                </a:solidFill>
              </a:rPr>
              <a:t>отправлением </a:t>
            </a:r>
            <a:r>
              <a:rPr lang="ru-RU" sz="2400" dirty="0"/>
              <a:t>через ФГУП «Почта России» </a:t>
            </a:r>
            <a:endParaRPr lang="ru-RU" sz="2400" dirty="0" smtClean="0"/>
          </a:p>
          <a:p>
            <a:pPr algn="ctr"/>
            <a:r>
              <a:rPr lang="ru-RU" sz="2400" dirty="0" smtClean="0"/>
              <a:t>или 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лично</a:t>
            </a:r>
            <a:r>
              <a:rPr lang="ru-RU" sz="2400" dirty="0" smtClean="0"/>
              <a:t> </a:t>
            </a:r>
            <a:r>
              <a:rPr lang="ru-RU" sz="2400" dirty="0"/>
              <a:t>в Центре продаж и обслуживания клиентов ОАО «Ростелеком» (</a:t>
            </a:r>
            <a:r>
              <a:rPr lang="ru-RU" sz="2400" dirty="0" err="1"/>
              <a:t>г.Ярославль</a:t>
            </a:r>
            <a:r>
              <a:rPr lang="ru-RU" sz="2400" dirty="0"/>
              <a:t>, </a:t>
            </a:r>
            <a:r>
              <a:rPr lang="ru-RU" sz="2400" dirty="0" err="1"/>
              <a:t>ул.Володарского</a:t>
            </a:r>
            <a:r>
              <a:rPr lang="ru-RU" sz="2400" dirty="0"/>
              <a:t>, 28</a:t>
            </a:r>
            <a:r>
              <a:rPr lang="ru-RU" sz="2400" dirty="0" smtClean="0"/>
              <a:t>)</a:t>
            </a:r>
          </a:p>
          <a:p>
            <a:pPr algn="ctr"/>
            <a:endParaRPr lang="ru-RU" sz="2400" dirty="0"/>
          </a:p>
          <a:p>
            <a:r>
              <a:rPr lang="ru-RU" sz="2000" dirty="0" smtClean="0"/>
              <a:t>Телефон: (4852) 72-96-66</a:t>
            </a:r>
          </a:p>
          <a:p>
            <a:r>
              <a:rPr lang="ru-RU" sz="2000" dirty="0" smtClean="0"/>
              <a:t>Режим работы: </a:t>
            </a:r>
            <a:r>
              <a:rPr lang="ru-RU" dirty="0" err="1" smtClean="0"/>
              <a:t>Пн-Чт</a:t>
            </a:r>
            <a:r>
              <a:rPr lang="ru-RU" dirty="0" smtClean="0"/>
              <a:t> с 09.00 до 18.00.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</a:t>
            </a:r>
            <a:r>
              <a:rPr lang="ru-RU" dirty="0" err="1" smtClean="0"/>
              <a:t>Пт</a:t>
            </a:r>
            <a:r>
              <a:rPr lang="ru-RU" dirty="0" smtClean="0"/>
              <a:t> с 09.00 до 17.00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Перерыв: с 13.00 до 14.00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</a:t>
            </a:r>
            <a:r>
              <a:rPr lang="ru-RU" dirty="0" err="1" smtClean="0"/>
              <a:t>Сб</a:t>
            </a:r>
            <a:r>
              <a:rPr lang="ru-RU" dirty="0" smtClean="0"/>
              <a:t>, </a:t>
            </a:r>
            <a:r>
              <a:rPr lang="ru-RU" dirty="0" err="1" smtClean="0"/>
              <a:t>Вс</a:t>
            </a:r>
            <a:r>
              <a:rPr lang="ru-RU" dirty="0" smtClean="0"/>
              <a:t>: выходной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05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 на Портале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416824" cy="563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88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 на Портале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15" y="1124743"/>
            <a:ext cx="7128792" cy="562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04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Личный кабинет гражданина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7" y="1052735"/>
            <a:ext cx="8614593" cy="552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869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Личный кабинет гражданина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0" y="1124744"/>
            <a:ext cx="8637140" cy="702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4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Поиск услуги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" y="1088085"/>
            <a:ext cx="9005098" cy="589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51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Личный кабинет гражданина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5" y="968902"/>
            <a:ext cx="8964488" cy="591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622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Оформление услуги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262063"/>
            <a:ext cx="85915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954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632848" cy="5945652"/>
          </a:xfrm>
          <a:prstGeom prst="rect">
            <a:avLst/>
          </a:prstGeom>
        </p:spPr>
      </p:pic>
      <p:sp>
        <p:nvSpPr>
          <p:cNvPr id="5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Оформление услуги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8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 на Портале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6876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Для получения государственной услуги в электронном виде нужно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800" dirty="0" smtClean="0"/>
              <a:t>1. Зайти на Единый портал: </a:t>
            </a:r>
            <a:r>
              <a:rPr lang="en-US" sz="2800" dirty="0" smtClean="0"/>
              <a:t>http:</a:t>
            </a:r>
            <a:r>
              <a:rPr lang="ru-RU" sz="2800" dirty="0" smtClean="0"/>
              <a:t>//</a:t>
            </a:r>
            <a:r>
              <a:rPr lang="en-US" sz="2800" dirty="0" smtClean="0"/>
              <a:t>www.gosuslugi.ru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7" y="2653755"/>
            <a:ext cx="8110885" cy="412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99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оказания услуги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12474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Далее:</a:t>
            </a:r>
          </a:p>
          <a:p>
            <a:r>
              <a:rPr lang="ru-RU" sz="2400" dirty="0" smtClean="0"/>
              <a:t>- Приходит подтверждение на электронную почту: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32856"/>
            <a:ext cx="8677175" cy="322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7676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Или смс-сообщение на мобильный телефон, </a:t>
            </a:r>
          </a:p>
          <a:p>
            <a:pPr algn="ctr"/>
            <a:r>
              <a:rPr lang="ru-RU" sz="2400" dirty="0" smtClean="0"/>
              <a:t>если Вы выбрали такой способ оповещения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2235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оказания услуги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12474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Получатель услуги, придя в отделение ЗАГС в назначенное им самим время, обслуживается без очереди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82400" y="576766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Представив оригиналы личных документов, он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получит нужный документ в тот же день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55" y="2204864"/>
            <a:ext cx="4045838" cy="29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09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938" y="1382713"/>
            <a:ext cx="5749925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Оформление загранпаспорта нового образца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Информация о состоянии лицевого счета в ПФР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Налоговая задолженность физических лиц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Регистрация автомобиля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Подача налоговой декларации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Снятие транспортного средства с регистрации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Штрафы ГИБДД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Регистрация по месту жительства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668914" y="115888"/>
            <a:ext cx="61512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Популярные услуги </a:t>
            </a: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ФОИВ на </a:t>
            </a: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Портале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государственных услуг</a:t>
            </a:r>
          </a:p>
        </p:txBody>
      </p:sp>
      <p:pic>
        <p:nvPicPr>
          <p:cNvPr id="614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235075"/>
            <a:ext cx="29797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967163"/>
            <a:ext cx="29527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2"/>
          <p:cNvSpPr>
            <a:spLocks noChangeArrowheads="1"/>
          </p:cNvSpPr>
          <p:nvPr/>
        </p:nvSpPr>
        <p:spPr bwMode="auto">
          <a:xfrm>
            <a:off x="3167063" y="3690938"/>
            <a:ext cx="59769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>
                <a:solidFill>
                  <a:srgbClr val="000000"/>
                </a:solidFill>
                <a:cs typeface="Arial" charset="0"/>
              </a:rPr>
              <a:t>Выписка из ЕГРЮЛ или ЕГРИП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>
                <a:solidFill>
                  <a:srgbClr val="000000"/>
                </a:solidFill>
                <a:cs typeface="Arial" charset="0"/>
              </a:rPr>
              <a:t>Пенсионное страхование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>
                <a:solidFill>
                  <a:srgbClr val="000000"/>
                </a:solidFill>
                <a:cs typeface="Arial" charset="0"/>
              </a:rPr>
              <a:t>Регистрация автомобиля, штрафы ГИБДД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>
                <a:solidFill>
                  <a:srgbClr val="000000"/>
                </a:solidFill>
                <a:cs typeface="Arial" charset="0"/>
              </a:rPr>
              <a:t>Подтверждение подлинности электронной подписи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>
                <a:solidFill>
                  <a:srgbClr val="000000"/>
                </a:solidFill>
                <a:cs typeface="Arial" charset="0"/>
              </a:rPr>
              <a:t>Информация по исполнительным производствам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>
                <a:solidFill>
                  <a:srgbClr val="000000"/>
                </a:solidFill>
                <a:cs typeface="Arial" charset="0"/>
              </a:rPr>
              <a:t>Справка о ходе/отсутствии исполнительного производства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>
                <a:solidFill>
                  <a:srgbClr val="000000"/>
                </a:solidFill>
                <a:cs typeface="Arial" charset="0"/>
              </a:rPr>
              <a:t>Подача налоговой декларации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>
                <a:solidFill>
                  <a:srgbClr val="000000"/>
                </a:solidFill>
                <a:cs typeface="Arial" charset="0"/>
              </a:rPr>
              <a:t>Сведения о недвижимости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4093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842" y="244205"/>
            <a:ext cx="570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доступа на </a:t>
            </a: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Портал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im7-tub-ru.yandex.net/i?id=240147843-3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217" y="3356992"/>
            <a:ext cx="1428750" cy="1028701"/>
          </a:xfrm>
          <a:prstGeom prst="rect">
            <a:avLst/>
          </a:prstGeom>
          <a:noFill/>
        </p:spPr>
      </p:pic>
      <p:pic>
        <p:nvPicPr>
          <p:cNvPr id="41988" name="Picture 4" descr="http://im5-tub-ru.yandex.net/i?id=205428095-7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1391" y="5013176"/>
            <a:ext cx="1428750" cy="1066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5936" y="1772816"/>
            <a:ext cx="4117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Индивидуальный логин и пароль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3573016"/>
            <a:ext cx="2773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Электронная подпись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5301208"/>
            <a:ext cx="4380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Универсальная электронная карта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(с 1 января 2013 года)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41990" name="Picture 6" descr="Картинка 126 из 8303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9217" y="1412776"/>
            <a:ext cx="1619250" cy="120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 на Портале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052736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Для получения государственной услуги в электронном виде нужно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ru-RU" sz="2800" dirty="0" smtClean="0"/>
              <a:t>2. Выбрать способ подтверждения личности: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/>
              <a:t>С помощью кода активации, </a:t>
            </a:r>
            <a:r>
              <a:rPr lang="ru-RU" sz="2200" dirty="0" smtClean="0"/>
              <a:t>который можно получить почтовым отправлением через ФГУП «Почта России» или лично в Центре продаж и обслуживания клиентов ОАО «Ростелеком» (</a:t>
            </a:r>
            <a:r>
              <a:rPr lang="ru-RU" sz="2200" dirty="0" err="1" smtClean="0"/>
              <a:t>г.Ярославль</a:t>
            </a:r>
            <a:r>
              <a:rPr lang="ru-RU" sz="2200" dirty="0" smtClean="0"/>
              <a:t>, </a:t>
            </a:r>
            <a:r>
              <a:rPr lang="ru-RU" sz="2200" dirty="0" err="1" smtClean="0"/>
              <a:t>ул.Володарского</a:t>
            </a:r>
            <a:r>
              <a:rPr lang="ru-RU" sz="2200" dirty="0" smtClean="0"/>
              <a:t>, 28)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С помощью электронной подписи, </a:t>
            </a:r>
            <a:r>
              <a:rPr lang="ru-RU" sz="2200" dirty="0" smtClean="0"/>
              <a:t>которую можно приобрести в любом удостоверяющем центре, аккредитованном </a:t>
            </a:r>
            <a:r>
              <a:rPr lang="ru-RU" sz="2200" dirty="0" err="1" smtClean="0"/>
              <a:t>Минкомсвязи</a:t>
            </a:r>
            <a:r>
              <a:rPr lang="ru-RU" sz="2200" dirty="0" smtClean="0"/>
              <a:t> России (в Ярославской области это ООО «Компания «Тензор» (г. Ярославль) и ООО «Центр защиты информации «Гриф» (</a:t>
            </a:r>
            <a:r>
              <a:rPr lang="ru-RU" sz="2200" dirty="0" err="1" smtClean="0"/>
              <a:t>г.Рыбинск</a:t>
            </a:r>
            <a:r>
              <a:rPr lang="ru-RU" sz="2200" dirty="0" smtClean="0"/>
              <a:t>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5818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 на Портале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268760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Для получения государственной услуги в электронном виде нужно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800" dirty="0" smtClean="0"/>
              <a:t>3. Заполнить анкету в разделе «Регистрация»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2679577"/>
            <a:ext cx="3924436" cy="39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8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 на Портале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knyazevana\Desktop\ГОСУСЛУГИ\презентации\скриншоты\Сним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7968"/>
            <a:ext cx="8928991" cy="56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7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 на Портале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984776" cy="568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 на Портале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5734"/>
            <a:ext cx="8172772" cy="561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08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2123728" y="0"/>
            <a:ext cx="6660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 на Портале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124744"/>
            <a:ext cx="87534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66843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812</TotalTime>
  <Words>614</Words>
  <Application>Microsoft Office PowerPoint</Application>
  <PresentationFormat>Экран (4:3)</PresentationFormat>
  <Paragraphs>110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ДИА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Князева</dc:creator>
  <cp:lastModifiedBy>Князева Наталия Александровна</cp:lastModifiedBy>
  <cp:revision>57</cp:revision>
  <dcterms:created xsi:type="dcterms:W3CDTF">2012-11-21T07:25:22Z</dcterms:created>
  <dcterms:modified xsi:type="dcterms:W3CDTF">2013-01-22T07:47:48Z</dcterms:modified>
</cp:coreProperties>
</file>