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42"/>
  </p:notesMasterIdLst>
  <p:sldIdLst>
    <p:sldId id="256" r:id="rId2"/>
    <p:sldId id="259" r:id="rId3"/>
    <p:sldId id="287" r:id="rId4"/>
    <p:sldId id="321" r:id="rId5"/>
    <p:sldId id="322" r:id="rId6"/>
    <p:sldId id="261" r:id="rId7"/>
    <p:sldId id="323" r:id="rId8"/>
    <p:sldId id="324" r:id="rId9"/>
    <p:sldId id="325" r:id="rId10"/>
    <p:sldId id="326" r:id="rId11"/>
    <p:sldId id="328" r:id="rId12"/>
    <p:sldId id="329" r:id="rId13"/>
    <p:sldId id="327" r:id="rId14"/>
    <p:sldId id="354" r:id="rId15"/>
    <p:sldId id="355" r:id="rId16"/>
    <p:sldId id="330" r:id="rId17"/>
    <p:sldId id="331" r:id="rId18"/>
    <p:sldId id="332" r:id="rId19"/>
    <p:sldId id="333" r:id="rId20"/>
    <p:sldId id="334" r:id="rId21"/>
    <p:sldId id="335" r:id="rId22"/>
    <p:sldId id="336" r:id="rId23"/>
    <p:sldId id="337" r:id="rId24"/>
    <p:sldId id="338" r:id="rId25"/>
    <p:sldId id="339" r:id="rId26"/>
    <p:sldId id="340" r:id="rId27"/>
    <p:sldId id="341" r:id="rId28"/>
    <p:sldId id="342" r:id="rId29"/>
    <p:sldId id="343" r:id="rId30"/>
    <p:sldId id="344" r:id="rId31"/>
    <p:sldId id="345" r:id="rId32"/>
    <p:sldId id="346" r:id="rId33"/>
    <p:sldId id="347" r:id="rId34"/>
    <p:sldId id="348" r:id="rId35"/>
    <p:sldId id="349" r:id="rId36"/>
    <p:sldId id="350" r:id="rId37"/>
    <p:sldId id="351" r:id="rId38"/>
    <p:sldId id="352" r:id="rId39"/>
    <p:sldId id="353" r:id="rId40"/>
    <p:sldId id="318" r:id="rId4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5718"/>
    <a:srgbClr val="777777"/>
    <a:srgbClr val="EB7923"/>
    <a:srgbClr val="292929"/>
    <a:srgbClr val="D76855"/>
    <a:srgbClr val="4D4D4D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>
        <p:scale>
          <a:sx n="77" d="100"/>
          <a:sy n="77" d="100"/>
        </p:scale>
        <p:origin x="-109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DB80EB9-00E4-41E2-A9EC-C448FC7F4F95}" type="datetimeFigureOut">
              <a:rPr lang="ru-RU"/>
              <a:pPr>
                <a:defRPr/>
              </a:pPr>
              <a:t>19.04.2013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8866F6B-E2E9-4E9F-BADE-15595AD38C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878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866F6B-E2E9-4E9F-BADE-15595AD38C69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26297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866F6B-E2E9-4E9F-BADE-15595AD38C69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368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866F6B-E2E9-4E9F-BADE-15595AD38C69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42964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8866F6B-E2E9-4E9F-BADE-15595AD38C69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27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7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939AD0-4444-45B4-8539-C2F766792E27}" type="datetime1">
              <a:rPr lang="ru-RU" smtClean="0"/>
              <a:t>19.04.2013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КП ЯО «Электронный регион»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F22EE3-DA31-4841-9888-9C98A58CE3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2E217-2430-4B42-8D46-4DF1D7D37545}" type="datetime1">
              <a:rPr lang="ru-RU" smtClean="0"/>
              <a:t>19.04.2013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КП ЯО «Электронный регион»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6E5CA5-F0D3-4C12-8DBF-8F64318ED9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69B5F-142B-4775-A1A5-B0862F15AE27}" type="datetime1">
              <a:rPr lang="ru-RU" smtClean="0"/>
              <a:t>19.04.2013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КП ЯО «Электронный регион»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D95CF0-86E2-40D6-B8F9-87B13523D6C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92D066-7827-4EDF-B45B-2D45568D442D}" type="datetime1">
              <a:rPr lang="ru-RU" smtClean="0"/>
              <a:t>19.04.2013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КП ЯО «Электронный регион»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0C4BDD-AA53-47F6-A1F6-70083EFCF8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6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56970-E705-4FAD-BAAD-901952A59A8B}" type="datetime1">
              <a:rPr lang="ru-RU" smtClean="0"/>
              <a:t>19.04.2013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КП ЯО «Электронный регион»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7BCCC5-5708-48B2-B689-30E4C1F0C9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A8BE5-E0E1-4D64-8BF1-6D0E3407B8BB}" type="datetime1">
              <a:rPr lang="ru-RU" smtClean="0"/>
              <a:t>19.04.2013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КП ЯО «Электронный регион»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81CFF-3392-4F67-8F56-C26A2D406A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10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E90629-922C-4BD6-AE0D-35AF548699DA}" type="datetime1">
              <a:rPr lang="ru-RU" smtClean="0"/>
              <a:t>19.04.2013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КП ЯО «Электронный регион»</a:t>
            </a:r>
            <a:endParaRPr lang="ru-RU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D464E0-CBBF-47C7-A6A0-012E4BE92A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AD065-95BC-45C9-9BC7-0FD781255C20}" type="datetime1">
              <a:rPr lang="ru-RU" smtClean="0"/>
              <a:t>19.04.2013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КП ЯО «Электронный регион»</a:t>
            </a: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FAEA4-7456-46B1-AD18-B067323B2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B4373-A6DF-4869-8C42-AEE5938D78D6}" type="datetime1">
              <a:rPr lang="ru-RU" smtClean="0"/>
              <a:t>19.04.2013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КП ЯО «Электронный регион»</a:t>
            </a: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EC2B5-853B-4789-A909-BD360E095DB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8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34A934-3187-46B6-8C49-A9A0CE4AFBC3}" type="datetime1">
              <a:rPr lang="ru-RU" smtClean="0"/>
              <a:t>19.04.2013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КП ЯО «Электронный регион»</a:t>
            </a:r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5FEDD8-8325-4FAA-B703-DECC3D5EA0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9D3CA8-56CA-4493-9F64-925F8652BB7B}" type="datetime1">
              <a:rPr lang="ru-RU" smtClean="0"/>
              <a:t>19.04.2013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    КП ЯО «Электронный регион»</a:t>
            </a: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0A681E-1E04-4FFC-B124-058BA7EBED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F4F8763-E5A4-48B2-A794-E5DE6761E968}" type="datetime1">
              <a:rPr lang="ru-RU" smtClean="0"/>
              <a:t>19.04.2013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ru-RU" smtClean="0"/>
              <a:t>    КП ЯО «Электронный регион»</a:t>
            </a: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46B6AF-4EFA-4B75-90D4-60C3E4D6AC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19" r:id="rId2"/>
    <p:sldLayoutId id="2147483721" r:id="rId3"/>
    <p:sldLayoutId id="2147483718" r:id="rId4"/>
    <p:sldLayoutId id="2147483722" r:id="rId5"/>
    <p:sldLayoutId id="2147483717" r:id="rId6"/>
    <p:sldLayoutId id="2147483716" r:id="rId7"/>
    <p:sldLayoutId id="2147483723" r:id="rId8"/>
    <p:sldLayoutId id="2147483715" r:id="rId9"/>
    <p:sldLayoutId id="2147483714" r:id="rId10"/>
    <p:sldLayoutId id="2147483713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 spc="-1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r76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er76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188" y="1341438"/>
            <a:ext cx="7772400" cy="1800225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4000" cap="none" dirty="0" smtClean="0">
                <a:solidFill>
                  <a:srgbClr val="FF0000"/>
                </a:solidFill>
              </a:rPr>
              <a:t/>
            </a:r>
            <a:br>
              <a:rPr lang="ru-RU" sz="4000" cap="none" dirty="0" smtClean="0">
                <a:solidFill>
                  <a:srgbClr val="FF0000"/>
                </a:solidFill>
              </a:rPr>
            </a:br>
            <a:r>
              <a:rPr lang="ru-RU" sz="4400" cap="none" dirty="0" smtClean="0">
                <a:solidFill>
                  <a:srgbClr val="F65718"/>
                </a:solidFill>
              </a:rPr>
              <a:t>УНИВЕРСАЛЬНАЯ </a:t>
            </a:r>
            <a:br>
              <a:rPr lang="ru-RU" sz="4400" cap="none" dirty="0" smtClean="0">
                <a:solidFill>
                  <a:srgbClr val="F65718"/>
                </a:solidFill>
              </a:rPr>
            </a:br>
            <a:r>
              <a:rPr lang="ru-RU" sz="4400" cap="none" dirty="0" smtClean="0">
                <a:solidFill>
                  <a:srgbClr val="F65718"/>
                </a:solidFill>
              </a:rPr>
              <a:t>ЭЛЕКТРОННАЯ</a:t>
            </a:r>
            <a:br>
              <a:rPr lang="ru-RU" sz="4400" cap="none" dirty="0" smtClean="0">
                <a:solidFill>
                  <a:srgbClr val="F65718"/>
                </a:solidFill>
              </a:rPr>
            </a:br>
            <a:r>
              <a:rPr lang="ru-RU" sz="4400" cap="none" dirty="0" smtClean="0">
                <a:solidFill>
                  <a:srgbClr val="F65718"/>
                </a:solidFill>
              </a:rPr>
              <a:t>КАРТА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149079"/>
            <a:ext cx="6945313" cy="2088209"/>
          </a:xfrm>
        </p:spPr>
        <p:txBody>
          <a:bodyPr rtlCol="0">
            <a:normAutofit/>
          </a:bodyPr>
          <a:lstStyle/>
          <a:p>
            <a:pPr marL="285750" indent="-2857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solidFill>
                  <a:srgbClr val="002060"/>
                </a:solidFill>
              </a:rPr>
              <a:t>Что такое универсальная электронная карта</a:t>
            </a:r>
          </a:p>
          <a:p>
            <a:pPr marL="285750" indent="-2857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solidFill>
                  <a:srgbClr val="002060"/>
                </a:solidFill>
              </a:rPr>
              <a:t>Возможности карты для граждан</a:t>
            </a:r>
          </a:p>
          <a:p>
            <a:pPr marL="285750" indent="-2857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>
                <a:solidFill>
                  <a:srgbClr val="002060"/>
                </a:solidFill>
              </a:rPr>
              <a:t>Как получить карту</a:t>
            </a:r>
          </a:p>
          <a:p>
            <a:pPr marL="285750" indent="-2857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rgbClr val="002060"/>
                </a:solidFill>
              </a:rPr>
              <a:t>Безопасность </a:t>
            </a:r>
            <a:r>
              <a:rPr lang="ru-RU" sz="1800" dirty="0">
                <a:solidFill>
                  <a:srgbClr val="002060"/>
                </a:solidFill>
              </a:rPr>
              <a:t>личных данных</a:t>
            </a:r>
          </a:p>
          <a:p>
            <a:pPr marL="285750" indent="-2857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1800" dirty="0" smtClean="0">
                <a:solidFill>
                  <a:srgbClr val="002060"/>
                </a:solidFill>
              </a:rPr>
              <a:t>Перспективы </a:t>
            </a:r>
            <a:r>
              <a:rPr lang="ru-RU" sz="1800" dirty="0">
                <a:solidFill>
                  <a:srgbClr val="002060"/>
                </a:solidFill>
              </a:rPr>
              <a:t>развития проекта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ru-RU" sz="1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136688"/>
            <a:ext cx="2039937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 descr="C:\Users\ashustov\Desktop\Безымянный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199" y="2276872"/>
            <a:ext cx="2039938" cy="86409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2392"/>
            <a:ext cx="8229600" cy="6816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ТЕХНИЧЕСКИЕ ХАРАКТЕРИСТИКИ КАРТЫ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2113007"/>
              </p:ext>
            </p:extLst>
          </p:nvPr>
        </p:nvGraphicFramePr>
        <p:xfrm>
          <a:off x="755576" y="1611072"/>
          <a:ext cx="7776864" cy="507941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54106"/>
                <a:gridCol w="5522758"/>
              </a:tblGrid>
              <a:tr h="3209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</a:rPr>
                        <a:t>Материал карты</a:t>
                      </a:r>
                      <a:endParaRPr lang="ru-RU" sz="12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Поликарбонат</a:t>
                      </a:r>
                      <a:endParaRPr lang="ru-RU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42828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</a:rPr>
                        <a:t>Размер</a:t>
                      </a:r>
                      <a:endParaRPr lang="ru-RU" sz="1200" b="1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Типоразмер ID-1 (CR-80), что соответствует размеру стандартной банковской смарт-карты </a:t>
                      </a:r>
                      <a:endParaRPr lang="ru-RU" sz="1200" kern="50" dirty="0">
                        <a:solidFill>
                          <a:srgbClr val="000000"/>
                        </a:solidFill>
                        <a:effectLst/>
                        <a:latin typeface="Tahoma"/>
                        <a:ea typeface="Tahoma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32092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</a:rPr>
                        <a:t>Период эксплуатации</a:t>
                      </a:r>
                      <a:endParaRPr lang="ru-RU" sz="1200" b="1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5 лет</a:t>
                      </a:r>
                      <a:endParaRPr lang="ru-RU" sz="1200" kern="50">
                        <a:solidFill>
                          <a:srgbClr val="000000"/>
                        </a:solidFill>
                        <a:effectLst/>
                        <a:latin typeface="Tahoma"/>
                        <a:ea typeface="Tahoma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60808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</a:rPr>
                        <a:t>Характеристики магнитной полосы</a:t>
                      </a:r>
                      <a:endParaRPr lang="ru-RU" sz="1200" b="1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Обязательное наличие магнитной полосы для использования в банковской инфраструктуре (полоса персонализирована данными основного банковского продукта)</a:t>
                      </a:r>
                      <a:endParaRPr lang="ru-RU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811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</a:rPr>
                        <a:t>Характеристики интегральной схемы (чипа)</a:t>
                      </a:r>
                      <a:endParaRPr lang="ru-RU" sz="1200" b="1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Дуальная карта (контактный и бесконтактный интерфейсы)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Чип с криптографическим ядром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>
                          <a:effectLst/>
                        </a:rPr>
                        <a:t>Оценочный уровень доверия не ниже четвертого по требованиям ГОСТ Р ИСО/МЭК 15408-3-2008</a:t>
                      </a:r>
                      <a:endParaRPr lang="ru-RU" sz="1200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42124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50">
                          <a:effectLst/>
                        </a:rPr>
                        <a:t>Требования к аппаратной платформе чипа</a:t>
                      </a:r>
                      <a:endParaRPr lang="ru-RU" sz="1200" b="1" kern="5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Объем постоянной памяти (ПЗУ) не менее 92 кбайт (для размещения операционной системы и обязательных федеральных электронных приложений)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Перезаписываемая память (ППЗУ) объемом не менее 72 кбайт с областями, защищенными от несанкционированного доступа, обеспечивающая не менее 100 000 циклов стирания/записи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Объем оперативной памяти (ОЗУ) не менее 2048 байт</a:t>
                      </a:r>
                      <a:endParaRPr lang="ru-RU" sz="12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98111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 kern="50" dirty="0">
                          <a:effectLst/>
                        </a:rPr>
                        <a:t>Характеристики операционной системы </a:t>
                      </a:r>
                      <a:endParaRPr lang="ru-RU" sz="1200" b="1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Поддержка межотраслевых команд согласно ГОСТ Р ИСО/МЭК 7816-4–2004 и ГОСТ Р ИСО/МЭК 7816-6–2003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Соответствие спецификации </a:t>
                      </a:r>
                      <a:r>
                        <a:rPr lang="ru-RU" sz="1200" kern="50" dirty="0" err="1">
                          <a:effectLst/>
                        </a:rPr>
                        <a:t>GlobalPlatform</a:t>
                      </a:r>
                      <a:r>
                        <a:rPr lang="ru-RU" sz="1200" kern="50" dirty="0">
                          <a:effectLst/>
                        </a:rPr>
                        <a:t> не ниже версии 2.1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kern="50" dirty="0">
                          <a:effectLst/>
                        </a:rPr>
                        <a:t>Поддержка виртуальной машины </a:t>
                      </a:r>
                      <a:r>
                        <a:rPr lang="ru-RU" sz="1200" kern="50" dirty="0" err="1">
                          <a:effectLst/>
                        </a:rPr>
                        <a:t>JavaCard</a:t>
                      </a:r>
                      <a:r>
                        <a:rPr lang="ru-RU" sz="1200" kern="50" dirty="0">
                          <a:effectLst/>
                        </a:rPr>
                        <a:t> не ниже версии 2.2.1</a:t>
                      </a:r>
                      <a:endParaRPr lang="ru-RU" sz="1200" kern="50" dirty="0">
                        <a:effectLst/>
                        <a:latin typeface="Times New Roman"/>
                        <a:ea typeface="SimSun"/>
                        <a:cs typeface="Mangal"/>
                      </a:endParaRPr>
                    </a:p>
                  </a:txBody>
                  <a:tcPr marL="34925" marR="34925" marT="34925" marB="34925">
                    <a:gradFill>
                      <a:gsLst>
                        <a:gs pos="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7" name="Рисунок 6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1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ОСНОВНЫЕ УЧАСТНИКИ </a:t>
            </a:r>
            <a:r>
              <a:rPr lang="ru-RU" sz="2400" b="1" dirty="0" smtClean="0">
                <a:solidFill>
                  <a:srgbClr val="F65718"/>
                </a:solidFill>
              </a:rPr>
              <a:t>ПРОЕКТА: </a:t>
            </a:r>
            <a:r>
              <a:rPr lang="ru-RU" sz="2400" b="1" dirty="0" smtClean="0">
                <a:solidFill>
                  <a:srgbClr val="F65718"/>
                </a:solidFill>
              </a:rPr>
              <a:t>ФЕДЕРАЛЬНЫЙ УРОВЕНЬ</a:t>
            </a:r>
            <a:endParaRPr lang="ru-RU" sz="2400" b="1" dirty="0">
              <a:solidFill>
                <a:srgbClr val="F65718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8991" y="1772816"/>
            <a:ext cx="5319419" cy="9417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 descr="Минкомсвязь России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180" y="2996952"/>
            <a:ext cx="3553219" cy="9254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180" y="5373216"/>
            <a:ext cx="5326062" cy="1104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1" y="4182591"/>
            <a:ext cx="4335462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4501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842392"/>
            <a:ext cx="8229600" cy="782595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ОСНОВНЫЕ УЧАСТНИКИ ПРОЕКТА УЭК: РЕГИОНАЛЬНЫЙ УРОВЕНЬ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800" dirty="0" smtClean="0"/>
              <a:t>		</a:t>
            </a: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dirty="0" smtClean="0"/>
              <a:t>		Правительство</a:t>
            </a:r>
          </a:p>
          <a:p>
            <a:pPr marL="0" indent="0">
              <a:buNone/>
            </a:pPr>
            <a:r>
              <a:rPr lang="ru-RU" dirty="0" smtClean="0"/>
              <a:t>			Ярославской области</a:t>
            </a:r>
            <a:endParaRPr lang="ru-RU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7769" y="1772816"/>
            <a:ext cx="936104" cy="14199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3356991"/>
            <a:ext cx="5688632" cy="1302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Рисунок 12" descr="C:\Users\ashustov\Desktop\Безымянный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881676"/>
            <a:ext cx="3096344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53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2392"/>
            <a:ext cx="8229600" cy="6816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КТО ВЫПУСКАЕТ  И ОБСЛУЖИВАЕТ УЭК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УЭК </a:t>
            </a:r>
            <a:r>
              <a:rPr lang="ru-RU" sz="1800" dirty="0">
                <a:solidFill>
                  <a:srgbClr val="002060"/>
                </a:solidFill>
              </a:rPr>
              <a:t>выпускается субъектом Российской Федерации и действует в пределах Российской Федерации</a:t>
            </a:r>
            <a:r>
              <a:rPr lang="ru-RU" sz="1800" dirty="0"/>
              <a:t>. </a:t>
            </a:r>
            <a:endParaRPr lang="ru-RU" sz="1800" dirty="0" smtClean="0"/>
          </a:p>
          <a:p>
            <a:pPr lvl="0">
              <a:buFont typeface="Wingdings" pitchFamily="2" charset="2"/>
              <a:buChar char="q"/>
            </a:pPr>
            <a:endParaRPr lang="ru-RU" sz="800" dirty="0"/>
          </a:p>
          <a:p>
            <a:pPr lvl="0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Выпуск</a:t>
            </a:r>
            <a:r>
              <a:rPr lang="ru-RU" sz="1800" dirty="0">
                <a:solidFill>
                  <a:srgbClr val="002060"/>
                </a:solidFill>
              </a:rPr>
              <a:t>, выдачу и обслуживание карт осуществляют уполномоченные организации субъектов Российской Федерации, которые назначаются высшими исполнительными органами государственной власти </a:t>
            </a:r>
            <a:r>
              <a:rPr lang="ru-RU" sz="1800" dirty="0" smtClean="0">
                <a:solidFill>
                  <a:srgbClr val="002060"/>
                </a:solidFill>
              </a:rPr>
              <a:t>регионов</a:t>
            </a:r>
            <a:r>
              <a:rPr lang="ru-RU" sz="1800" dirty="0" smtClean="0"/>
              <a:t>.</a:t>
            </a:r>
          </a:p>
          <a:p>
            <a:pPr lvl="0">
              <a:buFont typeface="Wingdings" pitchFamily="2" charset="2"/>
              <a:buChar char="q"/>
            </a:pPr>
            <a:endParaRPr lang="ru-RU" sz="800" dirty="0"/>
          </a:p>
          <a:p>
            <a:pPr lvl="0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Уполномоченная </a:t>
            </a:r>
            <a:r>
              <a:rPr lang="ru-RU" sz="1800" dirty="0">
                <a:solidFill>
                  <a:srgbClr val="002060"/>
                </a:solidFill>
              </a:rPr>
              <a:t>организация субъекта отвечает также за развитие региональных приложений на карте, определяя тем самым возможный набор услуг</a:t>
            </a:r>
            <a:r>
              <a:rPr lang="ru-RU" sz="1800" dirty="0" smtClean="0"/>
              <a:t>.</a:t>
            </a:r>
          </a:p>
          <a:p>
            <a:pPr lvl="0">
              <a:buFont typeface="Wingdings" pitchFamily="2" charset="2"/>
              <a:buChar char="q"/>
            </a:pPr>
            <a:endParaRPr lang="ru-RU" sz="800" dirty="0"/>
          </a:p>
          <a:p>
            <a:pPr lvl="0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В </a:t>
            </a:r>
            <a:r>
              <a:rPr lang="ru-RU" sz="1800" dirty="0">
                <a:solidFill>
                  <a:srgbClr val="002060"/>
                </a:solidFill>
              </a:rPr>
              <a:t>Ярославской области уполномоченной организацией субъекта является </a:t>
            </a:r>
            <a:r>
              <a:rPr lang="ru-RU" sz="1800" dirty="0">
                <a:solidFill>
                  <a:srgbClr val="F65718"/>
                </a:solidFill>
              </a:rPr>
              <a:t>казенное предприятие «Электронный регион» </a:t>
            </a:r>
            <a:r>
              <a:rPr lang="ru-RU" sz="1800" dirty="0">
                <a:solidFill>
                  <a:srgbClr val="002060"/>
                </a:solidFill>
              </a:rPr>
              <a:t>(ул. Победы, 16б, тел. 49 09 49, 8 800 100 76 09, </a:t>
            </a:r>
            <a:r>
              <a:rPr lang="ru-RU" sz="1800" dirty="0" smtClean="0">
                <a:hlinkClick r:id="rId2"/>
              </a:rPr>
              <a:t>http</a:t>
            </a:r>
            <a:r>
              <a:rPr lang="ru-RU" sz="1800" dirty="0">
                <a:hlinkClick r:id="rId2"/>
              </a:rPr>
              <a:t>://www.er76.ru</a:t>
            </a:r>
            <a:r>
              <a:rPr lang="ru-RU" sz="1800" dirty="0" smtClean="0">
                <a:hlinkClick r:id="rId2"/>
              </a:rPr>
              <a:t>/</a:t>
            </a:r>
            <a:r>
              <a:rPr lang="ru-RU" sz="1800" dirty="0" smtClean="0"/>
              <a:t>)</a:t>
            </a:r>
            <a:endParaRPr lang="ru-RU" sz="1800" dirty="0"/>
          </a:p>
          <a:p>
            <a:endParaRPr lang="ru-RU" sz="1800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28722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792088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ОСНОВНЫЕ ЭТАПЫ РАЗВИТИЯ УЭК </a:t>
            </a:r>
            <a:br>
              <a:rPr lang="ru-RU" sz="2400" b="1" dirty="0" smtClean="0">
                <a:solidFill>
                  <a:srgbClr val="F65718"/>
                </a:solidFill>
              </a:rPr>
            </a:br>
            <a:r>
              <a:rPr lang="ru-RU" sz="2400" b="1" dirty="0" smtClean="0">
                <a:solidFill>
                  <a:srgbClr val="F65718"/>
                </a:solidFill>
              </a:rPr>
              <a:t>В ЯРОСЛАВСКОЙ ОБЛАСТИ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ru-RU" sz="1600" dirty="0" smtClean="0"/>
              <a:t>  </a:t>
            </a:r>
            <a:r>
              <a:rPr lang="ru-RU" sz="1800" dirty="0" smtClean="0">
                <a:solidFill>
                  <a:srgbClr val="F65718"/>
                </a:solidFill>
              </a:rPr>
              <a:t>Июль 2011 г. </a:t>
            </a:r>
            <a:r>
              <a:rPr lang="ru-RU" sz="1800" dirty="0" smtClean="0">
                <a:solidFill>
                  <a:srgbClr val="002060"/>
                </a:solidFill>
              </a:rPr>
              <a:t>– подписание договора на присоединение к Единой платежно-сервисной платформе (ЕПСС) УЭК</a:t>
            </a:r>
            <a:r>
              <a:rPr lang="ru-RU" sz="1800" dirty="0" smtClean="0"/>
              <a:t>.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F65718"/>
                </a:solidFill>
              </a:rPr>
              <a:t>Ноябрь 2011 г. </a:t>
            </a:r>
            <a:r>
              <a:rPr lang="ru-RU" sz="1800" dirty="0" smtClean="0">
                <a:solidFill>
                  <a:srgbClr val="002060"/>
                </a:solidFill>
              </a:rPr>
              <a:t>– утверждение «Положения об организации деятельности по выпуску, выдаче и обслуживанию универсальных электронных карт в Ярославской области» (постановление от 24.11.2011 №942-</a:t>
            </a:r>
            <a:r>
              <a:rPr lang="en-US" sz="1800" dirty="0" smtClean="0">
                <a:solidFill>
                  <a:srgbClr val="002060"/>
                </a:solidFill>
              </a:rPr>
              <a:t>n</a:t>
            </a:r>
            <a:r>
              <a:rPr lang="ru-RU" sz="1800" dirty="0" smtClean="0">
                <a:solidFill>
                  <a:srgbClr val="002060"/>
                </a:solidFill>
              </a:rPr>
              <a:t>)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F65718"/>
                </a:solidFill>
              </a:rPr>
              <a:t>Май-август 2012 г.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– тестирование информационных систем ОАО «УЭК».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F65718"/>
                </a:solidFill>
              </a:rPr>
              <a:t>Ноябрь 2012 г.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– проект внедрения УЭК в Ярославской области представлен на международном форуме «</a:t>
            </a:r>
            <a:r>
              <a:rPr lang="ru-RU" sz="1800" dirty="0" err="1" smtClean="0">
                <a:solidFill>
                  <a:srgbClr val="002060"/>
                </a:solidFill>
              </a:rPr>
              <a:t>Инновации.Бизнес</a:t>
            </a:r>
            <a:r>
              <a:rPr lang="ru-RU" sz="1800" dirty="0" smtClean="0">
                <a:solidFill>
                  <a:srgbClr val="002060"/>
                </a:solidFill>
              </a:rPr>
              <a:t>. Образование-2020».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F65718"/>
                </a:solidFill>
              </a:rPr>
              <a:t>Декабрь 2012 г. </a:t>
            </a:r>
            <a:r>
              <a:rPr lang="ru-RU" sz="1800" dirty="0" smtClean="0">
                <a:solidFill>
                  <a:srgbClr val="002060"/>
                </a:solidFill>
              </a:rPr>
              <a:t>– Ярославская область вошла в число 10 самых успешных регионов РФ по реализации проекта УЭК.</a:t>
            </a:r>
          </a:p>
          <a:p>
            <a:pPr marL="274637" lvl="1" indent="0">
              <a:buNone/>
            </a:pPr>
            <a:endParaRPr lang="ru-RU" sz="1600" dirty="0"/>
          </a:p>
        </p:txBody>
      </p:sp>
      <p:pic>
        <p:nvPicPr>
          <p:cNvPr id="4" name="Рисунок 3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3062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86409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ОСНОВНЫЕ ЭТАПЫ РАЗВИТИЯ УЭК </a:t>
            </a:r>
            <a:br>
              <a:rPr lang="ru-RU" sz="2400" b="1" dirty="0" smtClean="0">
                <a:solidFill>
                  <a:srgbClr val="F65718"/>
                </a:solidFill>
              </a:rPr>
            </a:br>
            <a:r>
              <a:rPr lang="ru-RU" sz="2400" b="1" dirty="0" smtClean="0">
                <a:solidFill>
                  <a:srgbClr val="F65718"/>
                </a:solidFill>
              </a:rPr>
              <a:t>В ЯРОСЛАВСКОЙ ОБЛАСТИ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4344144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F65718"/>
                </a:solidFill>
              </a:rPr>
              <a:t>Декабрь 2012 г. </a:t>
            </a:r>
            <a:r>
              <a:rPr lang="ru-RU" sz="1800" dirty="0" smtClean="0">
                <a:solidFill>
                  <a:srgbClr val="002060"/>
                </a:solidFill>
              </a:rPr>
              <a:t>- принятие </a:t>
            </a:r>
            <a:r>
              <a:rPr lang="ru-RU" sz="1800" dirty="0">
                <a:solidFill>
                  <a:srgbClr val="002060"/>
                </a:solidFill>
              </a:rPr>
              <a:t>регионального закона «Об отдельных вопросах организации деятельности по выпуску</a:t>
            </a:r>
            <a:r>
              <a:rPr lang="ru-RU" sz="1800" dirty="0" smtClean="0">
                <a:solidFill>
                  <a:srgbClr val="002060"/>
                </a:solidFill>
              </a:rPr>
              <a:t>, выдаче </a:t>
            </a:r>
            <a:r>
              <a:rPr lang="ru-RU" sz="1800" dirty="0">
                <a:solidFill>
                  <a:srgbClr val="002060"/>
                </a:solidFill>
              </a:rPr>
              <a:t>и обслуживанию универсальных электронных </a:t>
            </a:r>
            <a:r>
              <a:rPr lang="ru-RU" sz="1800" dirty="0" smtClean="0">
                <a:solidFill>
                  <a:srgbClr val="002060"/>
                </a:solidFill>
              </a:rPr>
              <a:t>карт в </a:t>
            </a:r>
            <a:r>
              <a:rPr lang="ru-RU" sz="1800" dirty="0">
                <a:solidFill>
                  <a:srgbClr val="002060"/>
                </a:solidFill>
              </a:rPr>
              <a:t>Ярославской </a:t>
            </a:r>
            <a:r>
              <a:rPr lang="ru-RU" sz="1800" dirty="0" smtClean="0">
                <a:solidFill>
                  <a:srgbClr val="002060"/>
                </a:solidFill>
              </a:rPr>
              <a:t>области» (№65, от 12.12.2012).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F65718"/>
                </a:solidFill>
              </a:rPr>
              <a:t>Январь 2013 г. </a:t>
            </a:r>
            <a:r>
              <a:rPr lang="ru-RU" sz="1800" dirty="0" smtClean="0">
                <a:solidFill>
                  <a:srgbClr val="002060"/>
                </a:solidFill>
              </a:rPr>
              <a:t>– открытие пунктов приема заявлений на выдачу УЭК.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F65718"/>
                </a:solidFill>
              </a:rPr>
              <a:t>Февраль 2013 г.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– успешное тестирование транспортного приложения УЭК.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F65718"/>
                </a:solidFill>
              </a:rPr>
              <a:t>Март 2013 г. </a:t>
            </a:r>
            <a:r>
              <a:rPr lang="ru-RU" sz="1800" dirty="0" smtClean="0">
                <a:solidFill>
                  <a:srgbClr val="002060"/>
                </a:solidFill>
              </a:rPr>
              <a:t>– начало реализации пилотного проекта по использованию УЭК в медицине.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F65718"/>
                </a:solidFill>
              </a:rPr>
              <a:t>Апрель 2013 г. </a:t>
            </a: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- начало выдачи универсальных электронных карт в Ярославской области.</a:t>
            </a:r>
          </a:p>
          <a:p>
            <a:pPr lvl="1">
              <a:buFont typeface="Wingdings" pitchFamily="2" charset="2"/>
              <a:buChar char="q"/>
            </a:pPr>
            <a:endParaRPr lang="ru-RU" sz="1600" dirty="0"/>
          </a:p>
        </p:txBody>
      </p:sp>
      <p:pic>
        <p:nvPicPr>
          <p:cNvPr id="4" name="Рисунок 3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710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2392"/>
            <a:ext cx="8229600" cy="6816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ИНФРАСТРУКТУРА ПРОЕКТА УЭК</a:t>
            </a:r>
            <a:endParaRPr lang="ru-RU" sz="2400" b="1" dirty="0">
              <a:solidFill>
                <a:srgbClr val="F65718"/>
              </a:solidFill>
            </a:endParaRP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0135412"/>
              </p:ext>
            </p:extLst>
          </p:nvPr>
        </p:nvGraphicFramePr>
        <p:xfrm>
          <a:off x="827584" y="1628800"/>
          <a:ext cx="7560838" cy="46085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20016"/>
                <a:gridCol w="2520016"/>
                <a:gridCol w="2520806"/>
              </a:tblGrid>
              <a:tr h="573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92929"/>
                          </a:solidFill>
                          <a:effectLst/>
                        </a:rPr>
                        <a:t>Единая платежно-сервисная система (ЕПСС)</a:t>
                      </a:r>
                      <a:endParaRPr lang="ru-RU" sz="1400" b="1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92929"/>
                          </a:solidFill>
                          <a:effectLst/>
                        </a:rPr>
                        <a:t>Поставщики коммерческих услуг</a:t>
                      </a:r>
                      <a:endParaRPr lang="ru-RU" sz="1400" b="1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292929"/>
                          </a:solidFill>
                          <a:effectLst/>
                        </a:rPr>
                        <a:t>Электронное правительство</a:t>
                      </a:r>
                      <a:endParaRPr lang="ru-RU" sz="1400" b="1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1166465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Оператор ЕПСС УЭК (федеральная уполномоченная организация)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Телекоммуникационные компании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0">
                          <a:solidFill>
                            <a:srgbClr val="292929"/>
                          </a:solidFill>
                          <a:effectLst/>
                        </a:rPr>
                        <a:t>Единый портал государственных и муниципальных услуг (функций)</a:t>
                      </a:r>
                      <a:endParaRPr lang="ru-RU" sz="1400" b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7007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Уполномоченные организации субъектов Российской Федерации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Транспортные предприятия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Региональные порталы государственных и муниципальных услуг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7279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0">
                          <a:solidFill>
                            <a:srgbClr val="292929"/>
                          </a:solidFill>
                          <a:effectLst/>
                        </a:rPr>
                        <a:t>Банки</a:t>
                      </a:r>
                      <a:endParaRPr lang="ru-RU" sz="1400" b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Страховые компании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870070"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Сервис-партнеры: эмитенты приложений, поставщики услуг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Предприятия ЖКХ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5736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Туристические операторы и агентства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  <a:tr h="2772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>
                          <a:solidFill>
                            <a:srgbClr val="292929"/>
                          </a:solidFill>
                          <a:effectLst/>
                        </a:rPr>
                        <a:t> </a:t>
                      </a:r>
                      <a:endParaRPr lang="ru-RU" sz="1400" b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Arial" pitchFamily="34" charset="0"/>
                        <a:buChar char="•"/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Интернет-торговля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rgbClr val="292929"/>
                          </a:solidFill>
                          <a:effectLst/>
                        </a:rPr>
                        <a:t> </a:t>
                      </a:r>
                      <a:endParaRPr lang="ru-RU" sz="1400" b="0" dirty="0">
                        <a:solidFill>
                          <a:srgbClr val="292929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gradFill>
                      <a:gsLst>
                        <a:gs pos="50000">
                          <a:schemeClr val="accent1">
                            <a:tint val="66000"/>
                            <a:satMod val="160000"/>
                          </a:schemeClr>
                        </a:gs>
                        <a:gs pos="50000">
                          <a:schemeClr val="accent1">
                            <a:tint val="44500"/>
                            <a:satMod val="160000"/>
                          </a:schemeClr>
                        </a:gs>
                        <a:gs pos="100000">
                          <a:schemeClr val="accent1">
                            <a:tint val="23500"/>
                            <a:satMod val="160000"/>
                          </a:schemeClr>
                        </a:gs>
                      </a:gsLst>
                      <a:lin ang="5400000" scaled="0"/>
                    </a:gradFill>
                  </a:tcPr>
                </a:tc>
              </a:tr>
            </a:tbl>
          </a:graphicData>
        </a:graphic>
      </p:graphicFrame>
      <p:pic>
        <p:nvPicPr>
          <p:cNvPr id="7" name="Рисунок 6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25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2392"/>
            <a:ext cx="8229600" cy="6816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КАКИЕ ВОЗМОЖНОСТИ ОТКРЫВАЕТ КАРТА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48200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ru-RU" sz="1700" dirty="0" smtClean="0"/>
              <a:t>  </a:t>
            </a:r>
            <a:r>
              <a:rPr lang="ru-RU" sz="1700" dirty="0" smtClean="0">
                <a:solidFill>
                  <a:srgbClr val="002060"/>
                </a:solidFill>
              </a:rPr>
              <a:t>УЭК является </a:t>
            </a:r>
            <a:r>
              <a:rPr lang="ru-RU" sz="1700" dirty="0">
                <a:solidFill>
                  <a:srgbClr val="002060"/>
                </a:solidFill>
              </a:rPr>
              <a:t>уникальным федеральным проектом, который призван открыть </a:t>
            </a:r>
            <a:r>
              <a:rPr lang="ru-RU" sz="1700" dirty="0" smtClean="0">
                <a:solidFill>
                  <a:srgbClr val="002060"/>
                </a:solidFill>
              </a:rPr>
              <a:t>новые </a:t>
            </a:r>
            <a:r>
              <a:rPr lang="ru-RU" sz="1700" dirty="0">
                <a:solidFill>
                  <a:srgbClr val="002060"/>
                </a:solidFill>
              </a:rPr>
              <a:t>возможности </a:t>
            </a:r>
            <a:r>
              <a:rPr lang="ru-RU" sz="1700" b="1" dirty="0">
                <a:solidFill>
                  <a:srgbClr val="F65718"/>
                </a:solidFill>
              </a:rPr>
              <a:t>получения государственных, муниципальных и коммерческих услуг </a:t>
            </a:r>
            <a:r>
              <a:rPr lang="ru-RU" sz="1700" dirty="0">
                <a:solidFill>
                  <a:srgbClr val="002060"/>
                </a:solidFill>
              </a:rPr>
              <a:t>во всех </a:t>
            </a:r>
            <a:r>
              <a:rPr lang="ru-RU" sz="1700" dirty="0" smtClean="0">
                <a:solidFill>
                  <a:srgbClr val="002060"/>
                </a:solidFill>
              </a:rPr>
              <a:t>регионах страны</a:t>
            </a:r>
            <a:r>
              <a:rPr lang="ru-RU" sz="1700" dirty="0" smtClean="0"/>
              <a:t>.</a:t>
            </a:r>
          </a:p>
          <a:p>
            <a:pPr marL="0" lvl="0" indent="0">
              <a:buNone/>
            </a:pPr>
            <a:r>
              <a:rPr lang="ru-RU" sz="1000" dirty="0" smtClean="0"/>
              <a:t> </a:t>
            </a:r>
            <a:endParaRPr lang="ru-RU" sz="1000" dirty="0"/>
          </a:p>
          <a:p>
            <a:pPr lvl="1">
              <a:buFont typeface="Wingdings" pitchFamily="2" charset="2"/>
              <a:buChar char="q"/>
            </a:pPr>
            <a:r>
              <a:rPr lang="ru-RU" sz="1700" dirty="0" smtClean="0"/>
              <a:t>  </a:t>
            </a:r>
            <a:r>
              <a:rPr lang="ru-RU" sz="1700" dirty="0" smtClean="0">
                <a:solidFill>
                  <a:srgbClr val="002060"/>
                </a:solidFill>
              </a:rPr>
              <a:t>УЭК </a:t>
            </a:r>
            <a:r>
              <a:rPr lang="ru-RU" sz="1700" dirty="0">
                <a:solidFill>
                  <a:srgbClr val="002060"/>
                </a:solidFill>
              </a:rPr>
              <a:t>является универсальным инструментом, посредством которого различные ведомства, фонды, организации и учреждения смогут </a:t>
            </a:r>
            <a:r>
              <a:rPr lang="ru-RU" sz="1700" b="1" dirty="0">
                <a:solidFill>
                  <a:srgbClr val="F65718"/>
                </a:solidFill>
              </a:rPr>
              <a:t>оказывать </a:t>
            </a:r>
            <a:r>
              <a:rPr lang="ru-RU" sz="1700" dirty="0"/>
              <a:t>гражданам</a:t>
            </a:r>
            <a:r>
              <a:rPr lang="ru-RU" sz="1700" b="1" dirty="0"/>
              <a:t> </a:t>
            </a:r>
            <a:r>
              <a:rPr lang="ru-RU" sz="1700" b="1" dirty="0">
                <a:solidFill>
                  <a:srgbClr val="F65718"/>
                </a:solidFill>
              </a:rPr>
              <a:t>широкий спектр услуг в электронном виде</a:t>
            </a:r>
            <a:r>
              <a:rPr lang="ru-RU" sz="1700" dirty="0" smtClean="0"/>
              <a:t>.</a:t>
            </a:r>
          </a:p>
          <a:p>
            <a:pPr lvl="0">
              <a:buFont typeface="Wingdings" pitchFamily="2" charset="2"/>
              <a:buChar char="q"/>
            </a:pPr>
            <a:endParaRPr lang="ru-RU" sz="1000" dirty="0"/>
          </a:p>
          <a:p>
            <a:pPr lvl="1">
              <a:buFont typeface="Wingdings" pitchFamily="2" charset="2"/>
              <a:buChar char="q"/>
            </a:pPr>
            <a:r>
              <a:rPr lang="ru-RU" sz="1700" dirty="0" smtClean="0"/>
              <a:t>  </a:t>
            </a:r>
            <a:r>
              <a:rPr lang="ru-RU" sz="1700" dirty="0" smtClean="0">
                <a:solidFill>
                  <a:srgbClr val="002060"/>
                </a:solidFill>
              </a:rPr>
              <a:t>Сочетание </a:t>
            </a:r>
            <a:r>
              <a:rPr lang="ru-RU" sz="1700" dirty="0">
                <a:solidFill>
                  <a:srgbClr val="002060"/>
                </a:solidFill>
              </a:rPr>
              <a:t>идентификационных, платежных инструментов и электронной подписи формирует уникальную возможность </a:t>
            </a:r>
            <a:r>
              <a:rPr lang="ru-RU" sz="1700" dirty="0"/>
              <a:t>для </a:t>
            </a:r>
            <a:r>
              <a:rPr lang="ru-RU" sz="1700" b="1" dirty="0">
                <a:solidFill>
                  <a:srgbClr val="F65718"/>
                </a:solidFill>
              </a:rPr>
              <a:t>дистанционного заказа и получения электронных услуг</a:t>
            </a:r>
            <a:r>
              <a:rPr lang="ru-RU" sz="1700" dirty="0">
                <a:solidFill>
                  <a:srgbClr val="F65718"/>
                </a:solidFill>
              </a:rPr>
              <a:t>. </a:t>
            </a:r>
            <a:endParaRPr lang="ru-RU" sz="1700" dirty="0" smtClean="0">
              <a:solidFill>
                <a:srgbClr val="F65718"/>
              </a:solidFill>
            </a:endParaRPr>
          </a:p>
          <a:p>
            <a:pPr lvl="0">
              <a:buFont typeface="Wingdings" pitchFamily="2" charset="2"/>
              <a:buChar char="q"/>
            </a:pPr>
            <a:endParaRPr lang="ru-RU" sz="1000" dirty="0"/>
          </a:p>
          <a:p>
            <a:pPr lvl="1">
              <a:buFont typeface="Wingdings" pitchFamily="2" charset="2"/>
              <a:buChar char="q"/>
            </a:pPr>
            <a:r>
              <a:rPr lang="ru-RU" sz="1700" dirty="0" smtClean="0"/>
              <a:t>  </a:t>
            </a:r>
            <a:r>
              <a:rPr lang="ru-RU" sz="1700" dirty="0" smtClean="0">
                <a:solidFill>
                  <a:srgbClr val="002060"/>
                </a:solidFill>
              </a:rPr>
              <a:t>Проект </a:t>
            </a:r>
            <a:r>
              <a:rPr lang="ru-RU" sz="1700" dirty="0">
                <a:solidFill>
                  <a:srgbClr val="002060"/>
                </a:solidFill>
              </a:rPr>
              <a:t>динамично развивается</a:t>
            </a:r>
            <a:r>
              <a:rPr lang="ru-RU" sz="1700" dirty="0"/>
              <a:t>.</a:t>
            </a:r>
            <a:r>
              <a:rPr lang="ru-RU" sz="1700" dirty="0">
                <a:solidFill>
                  <a:srgbClr val="F65718"/>
                </a:solidFill>
              </a:rPr>
              <a:t> </a:t>
            </a:r>
            <a:r>
              <a:rPr lang="ru-RU" sz="1700" b="1" dirty="0">
                <a:solidFill>
                  <a:srgbClr val="F65718"/>
                </a:solidFill>
              </a:rPr>
              <a:t>Количество</a:t>
            </a:r>
            <a:r>
              <a:rPr lang="ru-RU" sz="1700" dirty="0">
                <a:solidFill>
                  <a:srgbClr val="F65718"/>
                </a:solidFill>
              </a:rPr>
              <a:t> </a:t>
            </a:r>
            <a:r>
              <a:rPr lang="ru-RU" sz="1700" dirty="0">
                <a:solidFill>
                  <a:srgbClr val="002060"/>
                </a:solidFill>
              </a:rPr>
              <a:t>доступных</a:t>
            </a:r>
            <a:r>
              <a:rPr lang="ru-RU" sz="1700" dirty="0"/>
              <a:t> </a:t>
            </a:r>
            <a:r>
              <a:rPr lang="ru-RU" sz="1700" b="1" dirty="0">
                <a:solidFill>
                  <a:srgbClr val="F65718"/>
                </a:solidFill>
              </a:rPr>
              <a:t>услуг будет поэтапно увеличиваться</a:t>
            </a:r>
            <a:r>
              <a:rPr lang="ru-RU" sz="1700" dirty="0"/>
              <a:t> </a:t>
            </a:r>
            <a:r>
              <a:rPr lang="ru-RU" sz="1700" dirty="0">
                <a:solidFill>
                  <a:srgbClr val="002060"/>
                </a:solidFill>
              </a:rPr>
              <a:t>за счет участия широкого круга </a:t>
            </a:r>
            <a:r>
              <a:rPr lang="ru-RU" sz="1700" dirty="0" smtClean="0">
                <a:solidFill>
                  <a:srgbClr val="002060"/>
                </a:solidFill>
              </a:rPr>
              <a:t>компаний-партнеров</a:t>
            </a:r>
            <a:r>
              <a:rPr lang="ru-RU" sz="1300" dirty="0" smtClean="0"/>
              <a:t>.</a:t>
            </a:r>
            <a:endParaRPr lang="ru-RU" sz="1300" dirty="0"/>
          </a:p>
          <a:p>
            <a:endParaRPr lang="ru-RU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15003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2392"/>
            <a:ext cx="8229600" cy="6816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ВИДЫ УСЛУГ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661048" y="1466309"/>
            <a:ext cx="1728192" cy="457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Услуги</a:t>
            </a:r>
            <a:endParaRPr lang="ru-RU" b="1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1560" y="2276872"/>
            <a:ext cx="3960440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/>
              <a:t>Федерального уровня</a:t>
            </a:r>
          </a:p>
          <a:p>
            <a:endParaRPr lang="ru-RU" sz="800" dirty="0" smtClean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1400" dirty="0" smtClean="0"/>
              <a:t>Услуги</a:t>
            </a:r>
            <a:r>
              <a:rPr lang="ru-RU" sz="1400" dirty="0"/>
              <a:t>, доступные во всех регионах России</a:t>
            </a:r>
            <a:r>
              <a:rPr lang="ru-RU" sz="1400" dirty="0" smtClean="0"/>
              <a:t>.</a:t>
            </a:r>
          </a:p>
          <a:p>
            <a:pPr marL="285750" indent="-285750">
              <a:buFont typeface="Courier New" pitchFamily="49" charset="0"/>
              <a:buChar char="o"/>
            </a:pPr>
            <a:endParaRPr lang="ru-RU" sz="400" dirty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1400" dirty="0"/>
              <a:t>Оказываются с помощью федерального электронного идентификационного приложения или </a:t>
            </a:r>
            <a:r>
              <a:rPr lang="ru-RU" sz="1400" dirty="0" smtClean="0"/>
              <a:t>(если </a:t>
            </a:r>
            <a:r>
              <a:rPr lang="ru-RU" sz="1400" dirty="0"/>
              <a:t>оказание услуги с </a:t>
            </a:r>
            <a:r>
              <a:rPr lang="ru-RU" sz="1400" dirty="0" smtClean="0"/>
              <a:t>его использованием невозможно </a:t>
            </a:r>
            <a:r>
              <a:rPr lang="ru-RU" sz="1400" dirty="0"/>
              <a:t>или нецелесообразно) независимых федеральных </a:t>
            </a:r>
            <a:r>
              <a:rPr lang="ru-RU" sz="1400" dirty="0" smtClean="0"/>
              <a:t>приложений.</a:t>
            </a:r>
          </a:p>
          <a:p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4716016" y="2276872"/>
            <a:ext cx="4104456" cy="28083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b="1" dirty="0"/>
              <a:t>Регионального и муниципального </a:t>
            </a:r>
            <a:r>
              <a:rPr lang="ru-RU" sz="1600" b="1" dirty="0" smtClean="0"/>
              <a:t>уровней</a:t>
            </a:r>
          </a:p>
          <a:p>
            <a:r>
              <a:rPr lang="ru-RU" sz="400" b="1" dirty="0" smtClean="0"/>
              <a:t> </a:t>
            </a:r>
            <a:endParaRPr lang="ru-RU" sz="400" b="1" dirty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1400" dirty="0"/>
              <a:t>Услуги, доступные в конкретном регионе (муниципальном образовании</a:t>
            </a:r>
            <a:r>
              <a:rPr lang="ru-RU" sz="1400" dirty="0" smtClean="0"/>
              <a:t>).</a:t>
            </a:r>
          </a:p>
          <a:p>
            <a:pPr marL="285750" indent="-285750">
              <a:buFont typeface="Courier New" pitchFamily="49" charset="0"/>
              <a:buChar char="o"/>
            </a:pPr>
            <a:endParaRPr lang="ru-RU" sz="400" dirty="0"/>
          </a:p>
          <a:p>
            <a:pPr marL="285750" indent="-285750">
              <a:buFont typeface="Courier New" pitchFamily="49" charset="0"/>
              <a:buChar char="o"/>
            </a:pPr>
            <a:r>
              <a:rPr lang="ru-RU" sz="1400" dirty="0"/>
              <a:t>Оказываются с помощью федерального электронного идентификационного приложения или </a:t>
            </a:r>
            <a:r>
              <a:rPr lang="ru-RU" sz="1400" dirty="0" smtClean="0"/>
              <a:t>(если </a:t>
            </a:r>
            <a:r>
              <a:rPr lang="ru-RU" sz="1400" dirty="0"/>
              <a:t>оказание услуги с </a:t>
            </a:r>
            <a:r>
              <a:rPr lang="ru-RU" sz="1400" dirty="0" smtClean="0"/>
              <a:t>его использованием </a:t>
            </a:r>
            <a:r>
              <a:rPr lang="ru-RU" sz="1400" dirty="0"/>
              <a:t>невозможно или нецелесообразно) региональных (муниципальных) электронных </a:t>
            </a:r>
            <a:r>
              <a:rPr lang="ru-RU" sz="1400" dirty="0" smtClean="0"/>
              <a:t>приложений.</a:t>
            </a:r>
            <a:endParaRPr lang="ru-RU" sz="1400" dirty="0"/>
          </a:p>
        </p:txBody>
      </p:sp>
      <p:cxnSp>
        <p:nvCxnSpPr>
          <p:cNvPr id="23" name="Прямая со стрелкой 22"/>
          <p:cNvCxnSpPr>
            <a:endCxn id="20" idx="0"/>
          </p:cNvCxnSpPr>
          <p:nvPr/>
        </p:nvCxnSpPr>
        <p:spPr>
          <a:xfrm flipH="1">
            <a:off x="2591780" y="1923509"/>
            <a:ext cx="1069268" cy="3533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21" idx="0"/>
          </p:cNvCxnSpPr>
          <p:nvPr/>
        </p:nvCxnSpPr>
        <p:spPr>
          <a:xfrm>
            <a:off x="5389240" y="1923509"/>
            <a:ext cx="1379004" cy="353363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Скругленный прямоугольник 25"/>
          <p:cNvSpPr/>
          <p:nvPr/>
        </p:nvSpPr>
        <p:spPr>
          <a:xfrm>
            <a:off x="611560" y="5589240"/>
            <a:ext cx="1980220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Государственные</a:t>
            </a:r>
            <a:endParaRPr lang="ru-RU" sz="1400" b="1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771800" y="5589240"/>
            <a:ext cx="1753344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Коммерческие</a:t>
            </a:r>
            <a:endParaRPr lang="ru-RU" sz="1400" b="1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716016" y="5588522"/>
            <a:ext cx="2052228" cy="5767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Государственные и муниципальные</a:t>
            </a:r>
            <a:endParaRPr lang="ru-RU" sz="1400" b="1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020272" y="5588523"/>
            <a:ext cx="1800200" cy="6010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dirty="0" smtClean="0"/>
              <a:t>Коммерческие</a:t>
            </a:r>
            <a:endParaRPr lang="ru-RU" sz="1400" b="1" dirty="0"/>
          </a:p>
        </p:txBody>
      </p:sp>
      <p:cxnSp>
        <p:nvCxnSpPr>
          <p:cNvPr id="31" name="Прямая со стрелкой 30"/>
          <p:cNvCxnSpPr>
            <a:stCxn id="20" idx="2"/>
            <a:endCxn id="26" idx="0"/>
          </p:cNvCxnSpPr>
          <p:nvPr/>
        </p:nvCxnSpPr>
        <p:spPr>
          <a:xfrm flipH="1">
            <a:off x="1601670" y="5085184"/>
            <a:ext cx="990110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stCxn id="20" idx="2"/>
            <a:endCxn id="27" idx="0"/>
          </p:cNvCxnSpPr>
          <p:nvPr/>
        </p:nvCxnSpPr>
        <p:spPr>
          <a:xfrm>
            <a:off x="2591780" y="5085184"/>
            <a:ext cx="1056692" cy="504056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1" idx="2"/>
            <a:endCxn id="28" idx="0"/>
          </p:cNvCxnSpPr>
          <p:nvPr/>
        </p:nvCxnSpPr>
        <p:spPr>
          <a:xfrm flipH="1">
            <a:off x="5742130" y="5085184"/>
            <a:ext cx="1026114" cy="503338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21" idx="2"/>
            <a:endCxn id="29" idx="0"/>
          </p:cNvCxnSpPr>
          <p:nvPr/>
        </p:nvCxnSpPr>
        <p:spPr>
          <a:xfrm>
            <a:off x="6768244" y="5085184"/>
            <a:ext cx="1152128" cy="503339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Рисунок 18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8253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432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ГОСУДАРСТВЕННЫЕ И МУНИЦИПАЛЬНЫЕ УСЛУГИ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pPr marL="0" indent="0">
              <a:buNone/>
            </a:pPr>
            <a:r>
              <a:rPr lang="ru-RU" sz="1800" i="1" dirty="0" smtClean="0">
                <a:solidFill>
                  <a:srgbClr val="777777"/>
                </a:solidFill>
              </a:rPr>
              <a:t>Государственные и муниципальные услуги оказываются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000" dirty="0" smtClean="0"/>
          </a:p>
          <a:p>
            <a:pPr lvl="1">
              <a:buFont typeface="Wingdings" pitchFamily="2" charset="2"/>
              <a:buChar char="q"/>
            </a:pPr>
            <a:r>
              <a:rPr lang="ru-RU" sz="17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федеральными </a:t>
            </a:r>
            <a:r>
              <a:rPr lang="ru-RU" sz="1800" dirty="0">
                <a:solidFill>
                  <a:srgbClr val="002060"/>
                </a:solidFill>
              </a:rPr>
              <a:t>органами исполнительной </a:t>
            </a:r>
            <a:r>
              <a:rPr lang="ru-RU" sz="1800" dirty="0" smtClean="0">
                <a:solidFill>
                  <a:srgbClr val="002060"/>
                </a:solidFill>
              </a:rPr>
              <a:t>власти</a:t>
            </a:r>
            <a:r>
              <a:rPr lang="ru-RU" sz="17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700" dirty="0" smtClean="0">
                <a:solidFill>
                  <a:srgbClr val="002060"/>
                </a:solidFill>
              </a:rPr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органами </a:t>
            </a:r>
            <a:r>
              <a:rPr lang="ru-RU" sz="1800" dirty="0">
                <a:solidFill>
                  <a:srgbClr val="002060"/>
                </a:solidFill>
              </a:rPr>
              <a:t>государственных внебюджетных фондов </a:t>
            </a:r>
            <a:r>
              <a:rPr lang="ru-RU" sz="1800" dirty="0" smtClean="0">
                <a:solidFill>
                  <a:srgbClr val="002060"/>
                </a:solidFill>
              </a:rPr>
              <a:t>РФ</a:t>
            </a:r>
            <a:r>
              <a:rPr lang="ru-RU" sz="17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700" dirty="0" smtClean="0">
                <a:solidFill>
                  <a:srgbClr val="002060"/>
                </a:solidFill>
              </a:rPr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территориальными </a:t>
            </a:r>
            <a:r>
              <a:rPr lang="ru-RU" sz="1800" dirty="0">
                <a:solidFill>
                  <a:srgbClr val="002060"/>
                </a:solidFill>
              </a:rPr>
              <a:t>органами федеральных органов исполнительной </a:t>
            </a:r>
            <a:r>
              <a:rPr lang="ru-RU" sz="1800" dirty="0" smtClean="0">
                <a:solidFill>
                  <a:srgbClr val="002060"/>
                </a:solidFill>
              </a:rPr>
              <a:t>власти</a:t>
            </a:r>
            <a:r>
              <a:rPr lang="ru-RU" sz="17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700" dirty="0" smtClean="0">
                <a:solidFill>
                  <a:srgbClr val="002060"/>
                </a:solidFill>
              </a:rPr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территориальными </a:t>
            </a:r>
            <a:r>
              <a:rPr lang="ru-RU" sz="1800" dirty="0">
                <a:solidFill>
                  <a:srgbClr val="002060"/>
                </a:solidFill>
              </a:rPr>
              <a:t>органами государственных внебюджетных фондов </a:t>
            </a:r>
            <a:r>
              <a:rPr lang="ru-RU" sz="1800" dirty="0" smtClean="0">
                <a:solidFill>
                  <a:srgbClr val="002060"/>
                </a:solidFill>
              </a:rPr>
              <a:t>РФ</a:t>
            </a:r>
            <a:r>
              <a:rPr lang="ru-RU" sz="17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700" dirty="0" smtClean="0">
                <a:solidFill>
                  <a:srgbClr val="002060"/>
                </a:solidFill>
              </a:rPr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органами </a:t>
            </a:r>
            <a:r>
              <a:rPr lang="ru-RU" sz="1800" dirty="0">
                <a:solidFill>
                  <a:srgbClr val="002060"/>
                </a:solidFill>
              </a:rPr>
              <a:t>исполнительной власти субъектов </a:t>
            </a:r>
            <a:r>
              <a:rPr lang="ru-RU" sz="1800" dirty="0" smtClean="0">
                <a:solidFill>
                  <a:srgbClr val="002060"/>
                </a:solidFill>
              </a:rPr>
              <a:t>РФ</a:t>
            </a:r>
            <a:r>
              <a:rPr lang="ru-RU" sz="17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700" dirty="0" smtClean="0">
                <a:solidFill>
                  <a:srgbClr val="002060"/>
                </a:solidFill>
              </a:rPr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органами </a:t>
            </a:r>
            <a:r>
              <a:rPr lang="ru-RU" sz="1800" dirty="0">
                <a:solidFill>
                  <a:srgbClr val="002060"/>
                </a:solidFill>
              </a:rPr>
              <a:t>местного </a:t>
            </a:r>
            <a:r>
              <a:rPr lang="ru-RU" sz="1800" dirty="0" smtClean="0">
                <a:solidFill>
                  <a:srgbClr val="002060"/>
                </a:solidFill>
              </a:rPr>
              <a:t>самоуправления</a:t>
            </a:r>
            <a:r>
              <a:rPr lang="ru-RU" sz="17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700" dirty="0" smtClean="0">
                <a:solidFill>
                  <a:srgbClr val="002060"/>
                </a:solidFill>
              </a:rPr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бюджетными организациями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1376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70167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2400" b="1" dirty="0" smtClean="0">
                <a:solidFill>
                  <a:srgbClr val="F65718"/>
                </a:solidFill>
              </a:rPr>
              <a:t>ЧТО ТАКОЕ УНИВЕРСАЛЬНАЯ ЭЛЕКТРОННАЯ КАРТА?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988840"/>
            <a:ext cx="8229600" cy="4137323"/>
          </a:xfrm>
        </p:spPr>
        <p:txBody>
          <a:bodyPr>
            <a:normAutofit/>
          </a:bodyPr>
          <a:lstStyle/>
          <a:p>
            <a:pPr marL="358775" indent="0" eaLnBrk="1" hangingPunct="1">
              <a:lnSpc>
                <a:spcPct val="125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Универсальная </a:t>
            </a:r>
            <a:r>
              <a:rPr lang="ru-RU" sz="1800" dirty="0">
                <a:solidFill>
                  <a:srgbClr val="002060"/>
                </a:solidFill>
              </a:rPr>
              <a:t>электронная карта представляет собой материальный носитель, содержащий зафиксированную на нем в визуальной (графической) и электронной (</a:t>
            </a:r>
            <a:r>
              <a:rPr lang="ru-RU" sz="1800" dirty="0" err="1">
                <a:solidFill>
                  <a:srgbClr val="002060"/>
                </a:solidFill>
              </a:rPr>
              <a:t>машиносчитываемой</a:t>
            </a:r>
            <a:r>
              <a:rPr lang="ru-RU" sz="1800" dirty="0">
                <a:solidFill>
                  <a:srgbClr val="002060"/>
                </a:solidFill>
              </a:rPr>
              <a:t>) формах информацию о пользователе картой и обеспечивающий доступ к информации о пользователе картой, используемой для удостоверения прав пользователя картой на получение государственных и муниципальных услуг, а также иных </a:t>
            </a:r>
            <a:r>
              <a:rPr lang="ru-RU" sz="1800" dirty="0" smtClean="0">
                <a:solidFill>
                  <a:srgbClr val="002060"/>
                </a:solidFill>
              </a:rPr>
              <a:t>услуг.</a:t>
            </a:r>
          </a:p>
          <a:p>
            <a:pPr marL="109538" indent="0" eaLnBrk="1" hangingPunct="1">
              <a:buNone/>
            </a:pPr>
            <a:endParaRPr lang="ru-RU" sz="1800" dirty="0"/>
          </a:p>
          <a:p>
            <a:pPr marL="109538" indent="0" algn="r" eaLnBrk="1" hangingPunct="1">
              <a:buNone/>
            </a:pPr>
            <a:endParaRPr lang="ru-RU" sz="1600" dirty="0" smtClean="0"/>
          </a:p>
          <a:p>
            <a:pPr marL="109538" indent="0" algn="r" eaLnBrk="1" hangingPunct="1">
              <a:buNone/>
            </a:pPr>
            <a:r>
              <a:rPr lang="ru-RU" sz="1500" dirty="0" smtClean="0">
                <a:solidFill>
                  <a:srgbClr val="002060"/>
                </a:solidFill>
              </a:rPr>
              <a:t>Статья </a:t>
            </a:r>
            <a:r>
              <a:rPr lang="ru-RU" sz="1500" dirty="0">
                <a:solidFill>
                  <a:srgbClr val="002060"/>
                </a:solidFill>
              </a:rPr>
              <a:t>22, пункт 1</a:t>
            </a:r>
          </a:p>
          <a:p>
            <a:pPr marL="109538" indent="0" algn="r" eaLnBrk="1" hangingPunct="1">
              <a:buNone/>
            </a:pPr>
            <a:r>
              <a:rPr lang="ru-RU" sz="1500" dirty="0" smtClean="0">
                <a:solidFill>
                  <a:srgbClr val="002060"/>
                </a:solidFill>
              </a:rPr>
              <a:t>Федеральный закон «Об организации предоставления</a:t>
            </a:r>
          </a:p>
          <a:p>
            <a:pPr marL="109538" indent="0" algn="r" eaLnBrk="1" hangingPunct="1">
              <a:buNone/>
            </a:pPr>
            <a:r>
              <a:rPr lang="ru-RU" sz="1500" dirty="0" smtClean="0">
                <a:solidFill>
                  <a:srgbClr val="002060"/>
                </a:solidFill>
              </a:rPr>
              <a:t> государственных и муниципальных услуг» №210-ФЗ от 27 июля 2010 г. </a:t>
            </a:r>
          </a:p>
        </p:txBody>
      </p:sp>
      <p:pic>
        <p:nvPicPr>
          <p:cNvPr id="10" name="Рисунок 9" descr="C:\Users\ashustov\Desktop\Безымянный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908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2392"/>
            <a:ext cx="8229600" cy="6816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КОММЕРЧЕСКИЕ УСЛУГИ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10000"/>
              </a:lnSpc>
              <a:buNone/>
            </a:pP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Коммерческие услуги оказываются коммерческими организациями, если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требования к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их оказанию соответствуют </a:t>
            </a:r>
            <a:r>
              <a:rPr lang="ru-RU" sz="18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возможностям инфраструктуры </a:t>
            </a:r>
            <a:r>
              <a:rPr lang="ru-RU" sz="1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УЭК:</a:t>
            </a:r>
          </a:p>
          <a:p>
            <a:pPr marL="0" indent="0">
              <a:buNone/>
            </a:pPr>
            <a:endParaRPr lang="ru-RU" sz="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1">
              <a:lnSpc>
                <a:spcPct val="135000"/>
              </a:lnSpc>
              <a:buFont typeface="Wingdings" pitchFamily="2" charset="2"/>
              <a:buChar char="q"/>
            </a:pPr>
            <a:r>
              <a:rPr lang="ru-RU" sz="1800" dirty="0" smtClean="0"/>
              <a:t> </a:t>
            </a:r>
            <a:r>
              <a:rPr lang="ru-RU" sz="1800" dirty="0" smtClean="0">
                <a:solidFill>
                  <a:srgbClr val="002060"/>
                </a:solidFill>
              </a:rPr>
              <a:t>услуги связи;</a:t>
            </a:r>
          </a:p>
          <a:p>
            <a:pPr lvl="1">
              <a:lnSpc>
                <a:spcPct val="135000"/>
              </a:lnSpc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транспортные услуги;</a:t>
            </a:r>
          </a:p>
          <a:p>
            <a:pPr lvl="1">
              <a:lnSpc>
                <a:spcPct val="135000"/>
              </a:lnSpc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жилищно-коммунальные услуги;</a:t>
            </a:r>
          </a:p>
          <a:p>
            <a:pPr lvl="1">
              <a:lnSpc>
                <a:spcPct val="135000"/>
              </a:lnSpc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банковские услуги;</a:t>
            </a:r>
          </a:p>
          <a:p>
            <a:pPr lvl="1">
              <a:lnSpc>
                <a:spcPct val="135000"/>
              </a:lnSpc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страхование;</a:t>
            </a:r>
          </a:p>
          <a:p>
            <a:pPr lvl="1">
              <a:lnSpc>
                <a:spcPct val="135000"/>
              </a:lnSpc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 err="1" smtClean="0">
                <a:solidFill>
                  <a:srgbClr val="002060"/>
                </a:solidFill>
              </a:rPr>
              <a:t>интернет-торговля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и </a:t>
            </a:r>
            <a:r>
              <a:rPr lang="ru-RU" sz="1800" dirty="0" smtClean="0">
                <a:solidFill>
                  <a:srgbClr val="002060"/>
                </a:solidFill>
              </a:rPr>
              <a:t>др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9492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432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МЕДИЦИНА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/>
              <a:t>С  помощью УЭК медицинские </a:t>
            </a:r>
            <a:r>
              <a:rPr lang="ru-RU" sz="1800" dirty="0"/>
              <a:t>учреждения смогут развивать для граждан такие дистанционные сервисы, как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000" dirty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запись </a:t>
            </a:r>
            <a:r>
              <a:rPr lang="ru-RU" sz="1800" dirty="0">
                <a:solidFill>
                  <a:srgbClr val="002060"/>
                </a:solidFill>
              </a:rPr>
              <a:t>на прием к врачу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оформление </a:t>
            </a:r>
            <a:r>
              <a:rPr lang="ru-RU" sz="1800" dirty="0">
                <a:solidFill>
                  <a:srgbClr val="002060"/>
                </a:solidFill>
              </a:rPr>
              <a:t>заявки на получение высокотехнологичной помощи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оформление </a:t>
            </a:r>
            <a:r>
              <a:rPr lang="ru-RU" sz="1800" dirty="0">
                <a:solidFill>
                  <a:srgbClr val="002060"/>
                </a:solidFill>
              </a:rPr>
              <a:t>направления на госпитализацию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обращение </a:t>
            </a:r>
            <a:r>
              <a:rPr lang="ru-RU" sz="1800" dirty="0">
                <a:solidFill>
                  <a:srgbClr val="002060"/>
                </a:solidFill>
              </a:rPr>
              <a:t>за получением первичной медицинской помощи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другие </a:t>
            </a:r>
            <a:r>
              <a:rPr lang="ru-RU" sz="1800" dirty="0">
                <a:solidFill>
                  <a:srgbClr val="002060"/>
                </a:solidFill>
              </a:rPr>
              <a:t>услуги в области здравоохранения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571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712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ОБРАЗОВАНИЕ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777777"/>
                </a:solidFill>
              </a:rPr>
              <a:t>Образовательные и воспитательные учреждения благодаря УЭК смогут </a:t>
            </a:r>
            <a:r>
              <a:rPr lang="ru-RU" sz="1800" dirty="0" smtClean="0">
                <a:solidFill>
                  <a:srgbClr val="777777"/>
                </a:solidFill>
              </a:rPr>
              <a:t>дистанционно предоставлять </a:t>
            </a:r>
            <a:r>
              <a:rPr lang="ru-RU" sz="1800" dirty="0">
                <a:solidFill>
                  <a:srgbClr val="777777"/>
                </a:solidFill>
              </a:rPr>
              <a:t>информацию о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000" dirty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результатах </a:t>
            </a:r>
            <a:r>
              <a:rPr lang="ru-RU" sz="1800" dirty="0">
                <a:solidFill>
                  <a:srgbClr val="002060"/>
                </a:solidFill>
              </a:rPr>
              <a:t>ЕГЭ, вступительных испытаний в вузы и зачислении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учебных </a:t>
            </a:r>
            <a:r>
              <a:rPr lang="ru-RU" sz="1800" dirty="0">
                <a:solidFill>
                  <a:srgbClr val="002060"/>
                </a:solidFill>
              </a:rPr>
              <a:t>планах и успеваемости; </a:t>
            </a:r>
            <a:endParaRPr lang="ru-RU" sz="18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зачислении </a:t>
            </a:r>
            <a:r>
              <a:rPr lang="ru-RU" sz="1800" dirty="0">
                <a:solidFill>
                  <a:srgbClr val="002060"/>
                </a:solidFill>
              </a:rPr>
              <a:t>ребенка в детский сад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доступ </a:t>
            </a:r>
            <a:r>
              <a:rPr lang="ru-RU" sz="1800" dirty="0">
                <a:solidFill>
                  <a:srgbClr val="002060"/>
                </a:solidFill>
              </a:rPr>
              <a:t>к каталогам библиотек и электронным изданиям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множество </a:t>
            </a:r>
            <a:r>
              <a:rPr lang="ru-RU" sz="1800" dirty="0">
                <a:solidFill>
                  <a:srgbClr val="002060"/>
                </a:solidFill>
              </a:rPr>
              <a:t>других услуг в этой сфере.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3430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712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ТРАНСПОРТ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777777"/>
                </a:solidFill>
              </a:rPr>
              <a:t>Транспортные </a:t>
            </a:r>
            <a:r>
              <a:rPr lang="ru-RU" sz="1800" dirty="0" smtClean="0">
                <a:solidFill>
                  <a:srgbClr val="777777"/>
                </a:solidFill>
              </a:rPr>
              <a:t>компании смогут </a:t>
            </a:r>
            <a:r>
              <a:rPr lang="ru-RU" sz="1800" dirty="0">
                <a:solidFill>
                  <a:srgbClr val="777777"/>
                </a:solidFill>
              </a:rPr>
              <a:t>разместить на карте приложения для разового или абонементного проездного билета, в том числе для специальных категорий </a:t>
            </a:r>
            <a:r>
              <a:rPr lang="ru-RU" sz="1800" dirty="0" smtClean="0">
                <a:solidFill>
                  <a:srgbClr val="777777"/>
                </a:solidFill>
              </a:rPr>
              <a:t>граждан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000" dirty="0" smtClean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школьников;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студентов;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пенсионеров </a:t>
            </a:r>
            <a:r>
              <a:rPr lang="ru-RU" sz="1800" dirty="0">
                <a:solidFill>
                  <a:srgbClr val="002060"/>
                </a:solidFill>
              </a:rPr>
              <a:t>(подтверждение права на льготный проезд</a:t>
            </a:r>
            <a:r>
              <a:rPr lang="ru-RU" sz="1800" dirty="0" smtClean="0">
                <a:solidFill>
                  <a:srgbClr val="002060"/>
                </a:solidFill>
              </a:rPr>
              <a:t>);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для </a:t>
            </a:r>
            <a:r>
              <a:rPr lang="ru-RU" sz="1800" dirty="0">
                <a:solidFill>
                  <a:srgbClr val="002060"/>
                </a:solidFill>
              </a:rPr>
              <a:t>заказа и оплаты других транспортных услуг. </a:t>
            </a:r>
          </a:p>
          <a:p>
            <a:endParaRPr lang="ru-RU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2560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712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СОЦИАЛЬНОЕ ОБЕПЕЧЕНИЕ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772816"/>
            <a:ext cx="8229600" cy="4732784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777777"/>
                </a:solidFill>
              </a:rPr>
              <a:t>Службы социального обеспечения и поддержки </a:t>
            </a:r>
            <a:r>
              <a:rPr lang="ru-RU" sz="1800" dirty="0" smtClean="0">
                <a:solidFill>
                  <a:srgbClr val="777777"/>
                </a:solidFill>
              </a:rPr>
              <a:t>благодаря УЭК позволят </a:t>
            </a:r>
            <a:r>
              <a:rPr lang="ru-RU" sz="1800" dirty="0">
                <a:solidFill>
                  <a:srgbClr val="777777"/>
                </a:solidFill>
              </a:rPr>
              <a:t>гражданину получать в электронном виде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000" dirty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информацию </a:t>
            </a:r>
            <a:r>
              <a:rPr lang="ru-RU" sz="1800" dirty="0">
                <a:solidFill>
                  <a:srgbClr val="002060"/>
                </a:solidFill>
              </a:rPr>
              <a:t>о действующих программах социальной помощи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оформлять </a:t>
            </a:r>
            <a:r>
              <a:rPr lang="ru-RU" sz="1800" dirty="0">
                <a:solidFill>
                  <a:srgbClr val="002060"/>
                </a:solidFill>
              </a:rPr>
              <a:t>и получать пособия по</a:t>
            </a:r>
            <a:r>
              <a:rPr lang="ru-RU" sz="1800" dirty="0" smtClean="0">
                <a:solidFill>
                  <a:srgbClr val="002060"/>
                </a:solidFill>
              </a:rPr>
              <a:t>:</a:t>
            </a:r>
          </a:p>
          <a:p>
            <a:pPr lvl="1">
              <a:buFont typeface="Wingdings" pitchFamily="2" charset="2"/>
              <a:buChar char="q"/>
            </a:pPr>
            <a:endParaRPr lang="ru-RU" sz="600" dirty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временной </a:t>
            </a:r>
            <a:r>
              <a:rPr lang="ru-RU" dirty="0">
                <a:solidFill>
                  <a:srgbClr val="002060"/>
                </a:solidFill>
              </a:rPr>
              <a:t>нетрудоспособности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2">
              <a:buFont typeface="Wingdings" pitchFamily="2" charset="2"/>
              <a:buChar char="Ø"/>
            </a:pPr>
            <a:endParaRPr lang="ru-RU" sz="400" dirty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беременности </a:t>
            </a:r>
            <a:r>
              <a:rPr lang="ru-RU" dirty="0">
                <a:solidFill>
                  <a:srgbClr val="002060"/>
                </a:solidFill>
              </a:rPr>
              <a:t>и родам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2">
              <a:buFont typeface="Wingdings" pitchFamily="2" charset="2"/>
              <a:buChar char="Ø"/>
            </a:pPr>
            <a:endParaRPr lang="ru-RU" sz="400" dirty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уходу </a:t>
            </a:r>
            <a:r>
              <a:rPr lang="ru-RU" dirty="0">
                <a:solidFill>
                  <a:srgbClr val="002060"/>
                </a:solidFill>
              </a:rPr>
              <a:t>за ребенком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2">
              <a:buFont typeface="Wingdings" pitchFamily="2" charset="2"/>
              <a:buChar char="Ø"/>
            </a:pPr>
            <a:endParaRPr lang="ru-RU" sz="400" dirty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пользоваться </a:t>
            </a:r>
            <a:r>
              <a:rPr lang="ru-RU" dirty="0">
                <a:solidFill>
                  <a:srgbClr val="002060"/>
                </a:solidFill>
              </a:rPr>
              <a:t>другими электронными услугами в этой области. </a:t>
            </a:r>
          </a:p>
          <a:p>
            <a:pPr marL="0" indent="0">
              <a:buNone/>
            </a:pP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36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432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ПЕНСИОННОЕ ОБЕСПЕЧЕНИЕ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777777"/>
                </a:solidFill>
              </a:rPr>
              <a:t>Пенсионерам будет предоставлена возможность получать доступ к таким услугам, как</a:t>
            </a:r>
            <a:r>
              <a:rPr lang="ru-RU" sz="1800" dirty="0" smtClean="0">
                <a:solidFill>
                  <a:srgbClr val="777777"/>
                </a:solidFill>
              </a:rPr>
              <a:t>:</a:t>
            </a:r>
          </a:p>
          <a:p>
            <a:pPr marL="0" indent="0">
              <a:buNone/>
            </a:pPr>
            <a:endParaRPr lang="ru-RU" sz="1000" dirty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подача </a:t>
            </a:r>
            <a:r>
              <a:rPr lang="ru-RU" sz="1800" dirty="0">
                <a:solidFill>
                  <a:srgbClr val="002060"/>
                </a:solidFill>
              </a:rPr>
              <a:t>заявлений о назначении или перерасчете размера пенсии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перечисление </a:t>
            </a:r>
            <a:r>
              <a:rPr lang="ru-RU" sz="1800" dirty="0">
                <a:solidFill>
                  <a:srgbClr val="002060"/>
                </a:solidFill>
              </a:rPr>
              <a:t>пенсии на карточный счет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получение </a:t>
            </a:r>
            <a:r>
              <a:rPr lang="ru-RU" sz="1800" dirty="0">
                <a:solidFill>
                  <a:srgbClr val="002060"/>
                </a:solidFill>
              </a:rPr>
              <a:t>информации о льготах и подача заявлений на получение льгот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подтверждение </a:t>
            </a:r>
            <a:r>
              <a:rPr lang="ru-RU" sz="1800" dirty="0">
                <a:solidFill>
                  <a:srgbClr val="002060"/>
                </a:solidFill>
              </a:rPr>
              <a:t>и реализация прав на льготы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подача </a:t>
            </a:r>
            <a:r>
              <a:rPr lang="ru-RU" sz="1800" dirty="0">
                <a:solidFill>
                  <a:srgbClr val="002060"/>
                </a:solidFill>
              </a:rPr>
              <a:t>заявлений на социальное </a:t>
            </a:r>
            <a:r>
              <a:rPr lang="ru-RU" sz="1800" dirty="0" smtClean="0">
                <a:solidFill>
                  <a:srgbClr val="002060"/>
                </a:solidFill>
              </a:rPr>
              <a:t>обслуживание;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другие </a:t>
            </a:r>
            <a:r>
              <a:rPr lang="ru-RU" sz="1800" dirty="0">
                <a:solidFill>
                  <a:srgbClr val="002060"/>
                </a:solidFill>
              </a:rPr>
              <a:t>услуги</a:t>
            </a:r>
            <a:r>
              <a:rPr lang="ru-RU" sz="1800" dirty="0"/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1084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4712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НАЛОГООБЛОЖЕНИЕ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777777"/>
                </a:solidFill>
              </a:rPr>
              <a:t>Федеральная налоговая служба сможет предоставить следующие электронные услуги</a:t>
            </a:r>
            <a:r>
              <a:rPr lang="ru-RU" sz="1800" dirty="0" smtClean="0">
                <a:solidFill>
                  <a:srgbClr val="777777"/>
                </a:solidFill>
              </a:rPr>
              <a:t>:</a:t>
            </a:r>
          </a:p>
          <a:p>
            <a:pPr marL="0" indent="0">
              <a:buNone/>
            </a:pPr>
            <a:endParaRPr lang="ru-RU" sz="800" dirty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постановка и снятие с учета  в налоговом органе;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подача налоговых деклараций;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получение сведений из единого государственного реестра налогоплательщиков (ЕГРН);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другие услуги в сфере налогообложения</a:t>
            </a:r>
            <a:r>
              <a:rPr lang="ru-RU" sz="1400" dirty="0" smtClean="0">
                <a:solidFill>
                  <a:srgbClr val="002060"/>
                </a:solidFill>
              </a:rPr>
              <a:t>.</a:t>
            </a:r>
          </a:p>
          <a:p>
            <a:pPr lvl="1">
              <a:buFont typeface="Wingdings" pitchFamily="2" charset="2"/>
              <a:buChar char="q"/>
            </a:pPr>
            <a:endParaRPr lang="ru-RU" sz="12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§"/>
            </a:pPr>
            <a:r>
              <a:rPr lang="ru-RU" sz="1800" dirty="0" smtClean="0">
                <a:solidFill>
                  <a:srgbClr val="002060"/>
                </a:solidFill>
              </a:rPr>
              <a:t>Будет </a:t>
            </a:r>
            <a:r>
              <a:rPr lang="ru-RU" sz="1800" dirty="0">
                <a:solidFill>
                  <a:srgbClr val="002060"/>
                </a:solidFill>
              </a:rPr>
              <a:t>доступно получение информации о государственных пошлинах, неоплаченных штрафах и осуществление соответствующих платежей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0527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ЗАНЯТОСТЬ И ТРУДОУСТРОЙСТВО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777777"/>
                </a:solidFill>
              </a:rPr>
              <a:t>Службы занятости населения смогут предоставить </a:t>
            </a:r>
            <a:r>
              <a:rPr lang="ru-RU" sz="1800" dirty="0" smtClean="0">
                <a:solidFill>
                  <a:srgbClr val="777777"/>
                </a:solidFill>
              </a:rPr>
              <a:t>гражданам </a:t>
            </a:r>
            <a:r>
              <a:rPr lang="ru-RU" sz="1800" dirty="0">
                <a:solidFill>
                  <a:srgbClr val="777777"/>
                </a:solidFill>
              </a:rPr>
              <a:t>трудоспособного возраста </a:t>
            </a:r>
            <a:r>
              <a:rPr lang="ru-RU" sz="1800" dirty="0" smtClean="0">
                <a:solidFill>
                  <a:srgbClr val="777777"/>
                </a:solidFill>
              </a:rPr>
              <a:t> такие </a:t>
            </a:r>
            <a:r>
              <a:rPr lang="ru-RU" sz="1800" dirty="0">
                <a:solidFill>
                  <a:srgbClr val="777777"/>
                </a:solidFill>
              </a:rPr>
              <a:t>услуги, как</a:t>
            </a:r>
            <a:r>
              <a:rPr lang="ru-RU" sz="1800" dirty="0" smtClean="0"/>
              <a:t>:</a:t>
            </a:r>
          </a:p>
          <a:p>
            <a:pPr marL="0" indent="0">
              <a:buNone/>
            </a:pPr>
            <a:endParaRPr lang="ru-RU" sz="1000" dirty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подача </a:t>
            </a:r>
            <a:r>
              <a:rPr lang="ru-RU" sz="1800" dirty="0">
                <a:solidFill>
                  <a:srgbClr val="002060"/>
                </a:solidFill>
              </a:rPr>
              <a:t>заявления о назначении пособия по безработице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оказании </a:t>
            </a:r>
            <a:r>
              <a:rPr lang="ru-RU" sz="1800" dirty="0">
                <a:solidFill>
                  <a:srgbClr val="002060"/>
                </a:solidFill>
              </a:rPr>
              <a:t>материальной помощи</a:t>
            </a:r>
            <a:r>
              <a:rPr lang="ru-RU" sz="1800" dirty="0" smtClean="0">
                <a:solidFill>
                  <a:srgbClr val="002060"/>
                </a:solidFill>
              </a:rPr>
              <a:t>;</a:t>
            </a:r>
          </a:p>
          <a:p>
            <a:pPr lvl="1"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оказании </a:t>
            </a:r>
            <a:r>
              <a:rPr lang="ru-RU" sz="1800" dirty="0">
                <a:solidFill>
                  <a:srgbClr val="002060"/>
                </a:solidFill>
              </a:rPr>
              <a:t>содействия в трудоустройстве</a:t>
            </a:r>
            <a:r>
              <a:rPr lang="ru-RU" sz="1400" dirty="0"/>
              <a:t>.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1206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ЗАРПАТЫ И ПЕНСИИ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Организации-работодатели смогут использовать УЭК в качестве зарплатной карты.</a:t>
            </a:r>
          </a:p>
          <a:p>
            <a:pPr lvl="1">
              <a:buFont typeface="Wingdings" pitchFamily="2" charset="2"/>
              <a:buChar char="q"/>
            </a:pPr>
            <a:endParaRPr lang="ru-RU" sz="8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Пенсионный фонд Российской Федерации сможет:</a:t>
            </a:r>
          </a:p>
          <a:p>
            <a:pPr lvl="1">
              <a:buFont typeface="Wingdings" pitchFamily="2" charset="2"/>
              <a:buChar char="q"/>
            </a:pPr>
            <a:endParaRPr lang="ru-RU" sz="400" dirty="0" smtClean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предоставлять информацию о состоянии индивидуального лицевого счета в системе обязательного пенсионного страхования;</a:t>
            </a:r>
          </a:p>
          <a:p>
            <a:pPr lvl="2">
              <a:buFont typeface="Wingdings" pitchFamily="2" charset="2"/>
              <a:buChar char="Ø"/>
            </a:pPr>
            <a:endParaRPr lang="ru-RU" sz="400" dirty="0" smtClean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даст возможность подавать заявления о переходе в негосударственный пенсионный фонд.</a:t>
            </a:r>
          </a:p>
          <a:p>
            <a:pPr lvl="2">
              <a:buFont typeface="Wingdings" pitchFamily="2" charset="2"/>
              <a:buChar char="Ø"/>
            </a:pPr>
            <a:endParaRPr lang="ru-RU" sz="800" dirty="0" smtClean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Роуминг услуг позволяет получать региональные услуги при путешествиях по стране или переезде.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9" name="Рисунок 8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4337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КАК ПОЛУЧИТЬ УЭК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solidFill>
                  <a:schemeClr val="bg1">
                    <a:lumMod val="50000"/>
                  </a:schemeClr>
                </a:solidFill>
              </a:rPr>
              <a:t>Для того, чтобы получить карту, необходимо:</a:t>
            </a:r>
          </a:p>
          <a:p>
            <a:pPr marL="0" indent="0">
              <a:buNone/>
            </a:pPr>
            <a:endParaRPr lang="ru-RU" sz="1000" dirty="0" smtClean="0"/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Выбирать </a:t>
            </a:r>
            <a:r>
              <a:rPr lang="ru-RU" sz="1800" dirty="0">
                <a:solidFill>
                  <a:srgbClr val="002060"/>
                </a:solidFill>
              </a:rPr>
              <a:t>удобный для себя пункт приема заявлений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4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Выбрать </a:t>
            </a:r>
            <a:r>
              <a:rPr lang="ru-RU" sz="1800" dirty="0">
                <a:solidFill>
                  <a:srgbClr val="002060"/>
                </a:solidFill>
              </a:rPr>
              <a:t>банк, в котором будет открыт банковский счет пользователя УЭК (электронное банковское приложение</a:t>
            </a:r>
            <a:r>
              <a:rPr lang="ru-RU" sz="1800" dirty="0" smtClean="0">
                <a:solidFill>
                  <a:srgbClr val="002060"/>
                </a:solidFill>
              </a:rPr>
              <a:t>).</a:t>
            </a:r>
          </a:p>
          <a:p>
            <a:pPr marL="342900" indent="-342900">
              <a:buFont typeface="+mj-lt"/>
              <a:buAutoNum type="arabicPeriod"/>
            </a:pPr>
            <a:endParaRPr lang="ru-RU" sz="4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Заполнить </a:t>
            </a:r>
            <a:r>
              <a:rPr lang="ru-RU" sz="1800" dirty="0">
                <a:solidFill>
                  <a:srgbClr val="002060"/>
                </a:solidFill>
              </a:rPr>
              <a:t>заявление о выдаче УЭК и предоставить необходимые документы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endParaRPr lang="ru-RU" sz="4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Лично </a:t>
            </a:r>
            <a:r>
              <a:rPr lang="ru-RU" sz="1800" dirty="0">
                <a:solidFill>
                  <a:srgbClr val="002060"/>
                </a:solidFill>
              </a:rPr>
              <a:t>подать заявление и документы в пункте приема заявлений и выдачи карт по месту жительства. </a:t>
            </a:r>
            <a:endParaRPr lang="ru-RU" sz="1800" dirty="0" smtClean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endParaRPr lang="ru-RU" sz="4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/>
            </a:pPr>
            <a:r>
              <a:rPr lang="ru-RU" sz="1800" dirty="0" smtClean="0">
                <a:solidFill>
                  <a:srgbClr val="002060"/>
                </a:solidFill>
              </a:rPr>
              <a:t>Сделать </a:t>
            </a:r>
            <a:r>
              <a:rPr lang="ru-RU" sz="1800" dirty="0">
                <a:solidFill>
                  <a:srgbClr val="002060"/>
                </a:solidFill>
              </a:rPr>
              <a:t>фотографию в пункте приема и выдачи заявлений. Сотрудник пункта принимает документ и выдает гражданину памятку о порядке информирования о состоянии выпуска УЭК с уникальным номером заявки.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223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8313" y="980728"/>
            <a:ext cx="7989887" cy="504056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ru-RU" sz="2400" b="1" dirty="0">
                <a:solidFill>
                  <a:srgbClr val="F65718"/>
                </a:solidFill>
              </a:rPr>
              <a:t>ЧТО ТАКОЕ УНИВЕРСАЛЬНАЯ ЭЛЕКТРОННАЯ КАРТА?</a:t>
            </a:r>
            <a:endParaRPr lang="ru-RU" sz="2400" b="1" cap="none" dirty="0" smtClean="0">
              <a:solidFill>
                <a:srgbClr val="D76855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68313" y="1628775"/>
            <a:ext cx="7991475" cy="4608513"/>
          </a:xfrm>
        </p:spPr>
        <p:txBody>
          <a:bodyPr rtlCol="0">
            <a:normAutofit lnSpcReduction="10000"/>
          </a:bodyPr>
          <a:lstStyle/>
          <a:p>
            <a:pPr marL="358775">
              <a:lnSpc>
                <a:spcPct val="150000"/>
              </a:lnSpc>
            </a:pPr>
            <a:r>
              <a:rPr lang="ru-RU" sz="2000" dirty="0" smtClean="0">
                <a:solidFill>
                  <a:srgbClr val="002060"/>
                </a:solidFill>
              </a:rPr>
              <a:t>Универсальная </a:t>
            </a:r>
            <a:r>
              <a:rPr lang="ru-RU" sz="2000" dirty="0">
                <a:solidFill>
                  <a:srgbClr val="002060"/>
                </a:solidFill>
              </a:rPr>
              <a:t>электронная карта – единый безопасный и удобный инструмент, открывающий доступ к государственным, муниципальным и коммерческим услугам.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>
              <a:solidFill>
                <a:schemeClr val="tx1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algn="r" eaLnBrk="1" fontAlgn="auto" hangingPunct="1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Федеральная уполномоченная организация </a:t>
            </a:r>
          </a:p>
          <a:p>
            <a:pPr algn="r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ru-RU" sz="1600" dirty="0" smtClean="0">
                <a:solidFill>
                  <a:srgbClr val="002060"/>
                </a:solidFill>
              </a:rPr>
              <a:t>ОАО «Универсальная электронная карта» -</a:t>
            </a:r>
          </a:p>
          <a:p>
            <a:pPr algn="r" eaLnBrk="1" fontAlgn="auto" hangingPunct="1">
              <a:lnSpc>
                <a:spcPct val="115000"/>
              </a:lnSpc>
              <a:spcAft>
                <a:spcPts val="0"/>
              </a:spcAft>
              <a:defRPr/>
            </a:pPr>
            <a:r>
              <a:rPr lang="en-US" sz="1600" dirty="0" smtClean="0">
                <a:solidFill>
                  <a:srgbClr val="002060"/>
                </a:solidFill>
              </a:rPr>
              <a:t>http</a:t>
            </a:r>
            <a:r>
              <a:rPr lang="en-US" sz="1600" dirty="0">
                <a:solidFill>
                  <a:srgbClr val="002060"/>
                </a:solidFill>
              </a:rPr>
              <a:t>://www.uecard.ru/index.php</a:t>
            </a:r>
            <a:endParaRPr lang="ru-RU" sz="1600" dirty="0">
              <a:solidFill>
                <a:srgbClr val="00206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" name="Рисунок 3" descr="C:\Users\ashustov\Desktop\Безымянный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КАК ПОЛУЧИТЬ УЭК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 marL="342900" indent="-342900">
              <a:buFont typeface="+mj-lt"/>
              <a:buAutoNum type="arabicPeriod" startAt="6"/>
            </a:pPr>
            <a:r>
              <a:rPr lang="ru-RU" sz="1800" dirty="0" smtClean="0">
                <a:solidFill>
                  <a:srgbClr val="002060"/>
                </a:solidFill>
              </a:rPr>
              <a:t>Получить карту и ПИН-конверты у сотрудника пункта приема заявлений и выдачи карт.</a:t>
            </a:r>
          </a:p>
          <a:p>
            <a:pPr marL="342900" indent="-342900">
              <a:buFont typeface="+mj-lt"/>
              <a:buAutoNum type="arabicPeriod" startAt="6"/>
            </a:pPr>
            <a:endParaRPr lang="ru-RU" sz="4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ru-RU" sz="1800" dirty="0" smtClean="0">
                <a:solidFill>
                  <a:srgbClr val="002060"/>
                </a:solidFill>
              </a:rPr>
              <a:t>Путем </a:t>
            </a:r>
            <a:r>
              <a:rPr lang="ru-RU" sz="1800" dirty="0">
                <a:solidFill>
                  <a:srgbClr val="002060"/>
                </a:solidFill>
              </a:rPr>
              <a:t>ввода ПИН-кода активировать карту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Font typeface="+mj-lt"/>
              <a:buAutoNum type="arabicPeriod" startAt="6"/>
            </a:pPr>
            <a:endParaRPr lang="ru-RU" sz="4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ru-RU" sz="1800" dirty="0" smtClean="0">
                <a:solidFill>
                  <a:srgbClr val="002060"/>
                </a:solidFill>
              </a:rPr>
              <a:t>Сотрудник </a:t>
            </a:r>
            <a:r>
              <a:rPr lang="ru-RU" sz="1800" dirty="0">
                <a:solidFill>
                  <a:srgbClr val="002060"/>
                </a:solidFill>
              </a:rPr>
              <a:t>пункта записывает сертификат электронной подписи на карту гражданина и распечатывает информацию, содержащуюся в сертификате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Font typeface="+mj-lt"/>
              <a:buAutoNum type="arabicPeriod" startAt="6"/>
            </a:pPr>
            <a:endParaRPr lang="ru-RU" sz="4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ru-RU" sz="1800" dirty="0" smtClean="0">
                <a:solidFill>
                  <a:srgbClr val="002060"/>
                </a:solidFill>
              </a:rPr>
              <a:t>Подписать </a:t>
            </a:r>
            <a:r>
              <a:rPr lang="ru-RU" sz="1800" dirty="0">
                <a:solidFill>
                  <a:srgbClr val="002060"/>
                </a:solidFill>
              </a:rPr>
              <a:t>копию сертификата и отдать сотруднику пункта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>
              <a:buFont typeface="+mj-lt"/>
              <a:buAutoNum type="arabicPeriod" startAt="6"/>
            </a:pPr>
            <a:endParaRPr lang="ru-RU" sz="400" dirty="0">
              <a:solidFill>
                <a:srgbClr val="002060"/>
              </a:solidFill>
            </a:endParaRPr>
          </a:p>
          <a:p>
            <a:pPr marL="342900" indent="-342900">
              <a:buFont typeface="+mj-lt"/>
              <a:buAutoNum type="arabicPeriod" startAt="6"/>
            </a:pPr>
            <a:r>
              <a:rPr lang="ru-RU" sz="1800" dirty="0" smtClean="0">
                <a:solidFill>
                  <a:srgbClr val="002060"/>
                </a:solidFill>
              </a:rPr>
              <a:t>Открыть </a:t>
            </a:r>
            <a:r>
              <a:rPr lang="ru-RU" sz="1800" dirty="0">
                <a:solidFill>
                  <a:srgbClr val="002060"/>
                </a:solidFill>
              </a:rPr>
              <a:t>банковский счет и активировать банковское приложение на карте в том отделении банка, которое он выбрал при подаче заявления на получение карты. Если пункт выдачи УЭК расположен в отделении банка, то счет можно будет открыть в том же отделении</a:t>
            </a:r>
            <a:r>
              <a:rPr lang="ru-RU" sz="18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13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ГДЕ ПОДАТЬ ЗАЯВЛЕНИЕ И ПОЛУЧИТЬ КАРТУ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solidFill>
                  <a:srgbClr val="777777"/>
                </a:solidFill>
              </a:rPr>
              <a:t>В Ярославской области прием </a:t>
            </a:r>
            <a:r>
              <a:rPr lang="ru-RU" sz="1800" dirty="0">
                <a:solidFill>
                  <a:srgbClr val="777777"/>
                </a:solidFill>
              </a:rPr>
              <a:t>заявлений и выдача универсальных электронных карт сегодня производится в Ярославле и Рыбинске</a:t>
            </a:r>
            <a:r>
              <a:rPr lang="ru-RU" sz="1800" dirty="0" smtClean="0"/>
              <a:t>.</a:t>
            </a:r>
          </a:p>
          <a:p>
            <a:pPr marL="0" indent="0">
              <a:buNone/>
            </a:pPr>
            <a:endParaRPr lang="ru-RU" sz="800" dirty="0"/>
          </a:p>
          <a:p>
            <a:pPr lvl="1">
              <a:buFont typeface="Wingdings" pitchFamily="2" charset="2"/>
              <a:buChar char="q"/>
            </a:pPr>
            <a:r>
              <a:rPr lang="ru-RU" sz="1700" b="1" dirty="0" smtClean="0"/>
              <a:t>  </a:t>
            </a:r>
            <a:r>
              <a:rPr lang="ru-RU" sz="1700" b="1" dirty="0" smtClean="0">
                <a:solidFill>
                  <a:srgbClr val="002060"/>
                </a:solidFill>
              </a:rPr>
              <a:t>Ярославль</a:t>
            </a:r>
            <a:r>
              <a:rPr lang="ru-RU" sz="1700" b="1" dirty="0">
                <a:solidFill>
                  <a:srgbClr val="002060"/>
                </a:solidFill>
              </a:rPr>
              <a:t>:</a:t>
            </a:r>
            <a:endParaRPr lang="ru-RU" sz="1700" dirty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</a:rPr>
              <a:t>  Пункт </a:t>
            </a:r>
            <a:r>
              <a:rPr lang="ru-RU" sz="1700" dirty="0">
                <a:solidFill>
                  <a:srgbClr val="002060"/>
                </a:solidFill>
              </a:rPr>
              <a:t>приема заявлений №1: ул. Победы, 16б, тел. 49 09 49, 8 800 100 76 09, веб сайт - </a:t>
            </a:r>
            <a:r>
              <a:rPr lang="ru-RU" sz="1700" u="sng" dirty="0">
                <a:solidFill>
                  <a:srgbClr val="002060"/>
                </a:solidFill>
                <a:hlinkClick r:id="rId2"/>
              </a:rPr>
              <a:t>http://www.er76.ru</a:t>
            </a:r>
            <a:endParaRPr lang="ru-RU" sz="1700" dirty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ru-RU" sz="400" b="1" i="1" dirty="0">
                <a:solidFill>
                  <a:srgbClr val="002060"/>
                </a:solidFill>
              </a:rPr>
              <a:t> </a:t>
            </a:r>
            <a:r>
              <a:rPr lang="ru-RU" sz="400" b="1" i="1" dirty="0" smtClean="0">
                <a:solidFill>
                  <a:srgbClr val="002060"/>
                </a:solidFill>
              </a:rPr>
              <a:t>        </a:t>
            </a:r>
          </a:p>
          <a:p>
            <a:pPr marL="0" indent="0">
              <a:buNone/>
            </a:pPr>
            <a:r>
              <a:rPr lang="ru-RU" sz="1700" b="1" i="1" dirty="0" smtClean="0">
                <a:solidFill>
                  <a:srgbClr val="002060"/>
                </a:solidFill>
              </a:rPr>
              <a:t>         </a:t>
            </a:r>
            <a:r>
              <a:rPr lang="ru-RU" sz="1700" i="1" dirty="0" smtClean="0">
                <a:solidFill>
                  <a:srgbClr val="002060"/>
                </a:solidFill>
              </a:rPr>
              <a:t>Офисы </a:t>
            </a:r>
            <a:r>
              <a:rPr lang="ru-RU" sz="1700" i="1" dirty="0">
                <a:solidFill>
                  <a:srgbClr val="002060"/>
                </a:solidFill>
              </a:rPr>
              <a:t>Сбербанка:</a:t>
            </a:r>
            <a:endParaRPr lang="ru-RU" sz="1700" dirty="0">
              <a:solidFill>
                <a:srgbClr val="002060"/>
              </a:solidFill>
            </a:endParaRPr>
          </a:p>
          <a:p>
            <a:pPr lvl="2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</a:rPr>
              <a:t>  ДО </a:t>
            </a:r>
            <a:r>
              <a:rPr lang="ru-RU" sz="1700" dirty="0">
                <a:solidFill>
                  <a:srgbClr val="002060"/>
                </a:solidFill>
              </a:rPr>
              <a:t>0017/0168, г. Ярославль, ул. Менделеева, д. 25, </a:t>
            </a:r>
            <a:r>
              <a:rPr lang="ru-RU" sz="1700" dirty="0" smtClean="0">
                <a:solidFill>
                  <a:srgbClr val="002060"/>
                </a:solidFill>
              </a:rPr>
              <a:t>44-31-31</a:t>
            </a:r>
            <a:endParaRPr lang="ru-RU" sz="1700" dirty="0">
              <a:solidFill>
                <a:srgbClr val="002060"/>
              </a:solidFill>
            </a:endParaRPr>
          </a:p>
          <a:p>
            <a:pPr lvl="2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</a:rPr>
              <a:t>  ДО </a:t>
            </a:r>
            <a:r>
              <a:rPr lang="ru-RU" sz="1700" dirty="0">
                <a:solidFill>
                  <a:srgbClr val="002060"/>
                </a:solidFill>
              </a:rPr>
              <a:t>0017/0154, г. Ярославль, ул. Свободы, д. 36, </a:t>
            </a:r>
            <a:r>
              <a:rPr lang="ru-RU" sz="1700" dirty="0" smtClean="0">
                <a:solidFill>
                  <a:srgbClr val="002060"/>
                </a:solidFill>
              </a:rPr>
              <a:t>45-72-26</a:t>
            </a:r>
            <a:endParaRPr lang="ru-RU" sz="1700" dirty="0">
              <a:solidFill>
                <a:srgbClr val="002060"/>
              </a:solidFill>
            </a:endParaRPr>
          </a:p>
          <a:p>
            <a:pPr lvl="2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</a:rPr>
              <a:t>  ДО </a:t>
            </a:r>
            <a:r>
              <a:rPr lang="ru-RU" sz="1700" dirty="0">
                <a:solidFill>
                  <a:srgbClr val="002060"/>
                </a:solidFill>
              </a:rPr>
              <a:t>0017/0157,г. Ярославль, ул. С. Орджоникидзе, д. 37 </a:t>
            </a:r>
            <a:r>
              <a:rPr lang="ru-RU" sz="1700" dirty="0" smtClean="0">
                <a:solidFill>
                  <a:srgbClr val="002060"/>
                </a:solidFill>
              </a:rPr>
              <a:t>к. </a:t>
            </a:r>
            <a:r>
              <a:rPr lang="ru-RU" sz="1700" dirty="0">
                <a:solidFill>
                  <a:srgbClr val="002060"/>
                </a:solidFill>
              </a:rPr>
              <a:t>2, </a:t>
            </a:r>
            <a:r>
              <a:rPr lang="ru-RU" sz="1700" dirty="0" smtClean="0">
                <a:solidFill>
                  <a:srgbClr val="002060"/>
                </a:solidFill>
              </a:rPr>
              <a:t>24-09-92</a:t>
            </a:r>
            <a:endParaRPr lang="ru-RU" sz="1700" dirty="0">
              <a:solidFill>
                <a:srgbClr val="002060"/>
              </a:solidFill>
            </a:endParaRPr>
          </a:p>
          <a:p>
            <a:pPr lvl="2">
              <a:lnSpc>
                <a:spcPct val="114000"/>
              </a:lnSpc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</a:rPr>
              <a:t>  ДО </a:t>
            </a:r>
            <a:r>
              <a:rPr lang="ru-RU" sz="1700" dirty="0">
                <a:solidFill>
                  <a:srgbClr val="002060"/>
                </a:solidFill>
              </a:rPr>
              <a:t>0017/0167 г. </a:t>
            </a:r>
            <a:r>
              <a:rPr lang="ru-RU" sz="1700" dirty="0" smtClean="0">
                <a:solidFill>
                  <a:srgbClr val="002060"/>
                </a:solidFill>
              </a:rPr>
              <a:t>Ярославль, </a:t>
            </a:r>
            <a:r>
              <a:rPr lang="ru-RU" sz="1700" dirty="0">
                <a:solidFill>
                  <a:srgbClr val="002060"/>
                </a:solidFill>
              </a:rPr>
              <a:t>Ленинградский пр-т,  д. 117 </a:t>
            </a:r>
            <a:r>
              <a:rPr lang="ru-RU" sz="1700" dirty="0" smtClean="0">
                <a:solidFill>
                  <a:srgbClr val="002060"/>
                </a:solidFill>
              </a:rPr>
              <a:t>к. </a:t>
            </a:r>
            <a:r>
              <a:rPr lang="ru-RU" sz="1700" dirty="0">
                <a:solidFill>
                  <a:srgbClr val="002060"/>
                </a:solidFill>
              </a:rPr>
              <a:t>2, </a:t>
            </a:r>
            <a:r>
              <a:rPr lang="ru-RU" sz="1700" dirty="0" smtClean="0">
                <a:solidFill>
                  <a:srgbClr val="002060"/>
                </a:solidFill>
              </a:rPr>
              <a:t>53-05-29.</a:t>
            </a:r>
          </a:p>
          <a:p>
            <a:pPr lvl="2">
              <a:buFont typeface="Wingdings" pitchFamily="2" charset="2"/>
              <a:buChar char="Ø"/>
            </a:pPr>
            <a:endParaRPr lang="ru-RU" sz="8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700" b="1" dirty="0" smtClean="0">
                <a:solidFill>
                  <a:srgbClr val="002060"/>
                </a:solidFill>
              </a:rPr>
              <a:t>  Рыбинск:</a:t>
            </a:r>
            <a:endParaRPr lang="ru-RU" sz="1700" dirty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ru-RU" sz="1700" dirty="0" smtClean="0">
                <a:solidFill>
                  <a:srgbClr val="002060"/>
                </a:solidFill>
              </a:rPr>
              <a:t>  ДО </a:t>
            </a:r>
            <a:r>
              <a:rPr lang="ru-RU" sz="1700" dirty="0">
                <a:solidFill>
                  <a:srgbClr val="002060"/>
                </a:solidFill>
              </a:rPr>
              <a:t>0017/0265, г. Рыбинск, ул. </a:t>
            </a:r>
            <a:r>
              <a:rPr lang="ru-RU" sz="1700" dirty="0" err="1">
                <a:solidFill>
                  <a:srgbClr val="002060"/>
                </a:solidFill>
              </a:rPr>
              <a:t>Карякинская</a:t>
            </a:r>
            <a:r>
              <a:rPr lang="ru-RU" sz="1700" dirty="0">
                <a:solidFill>
                  <a:srgbClr val="002060"/>
                </a:solidFill>
              </a:rPr>
              <a:t>, д. 47, (4855) </a:t>
            </a:r>
            <a:r>
              <a:rPr lang="ru-RU" sz="1700" dirty="0" smtClean="0">
                <a:solidFill>
                  <a:srgbClr val="002060"/>
                </a:solidFill>
              </a:rPr>
              <a:t>21-91-01.</a:t>
            </a:r>
            <a:endParaRPr lang="ru-RU" sz="1700" dirty="0">
              <a:solidFill>
                <a:srgbClr val="002060"/>
              </a:solidFill>
            </a:endParaRPr>
          </a:p>
          <a:p>
            <a:endParaRPr lang="ru-RU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663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052736"/>
            <a:ext cx="8229600" cy="6480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СКОЛЬКО СТОИТ УЭК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Выпуск </a:t>
            </a:r>
            <a:r>
              <a:rPr lang="ru-RU" sz="1800" dirty="0">
                <a:solidFill>
                  <a:srgbClr val="002060"/>
                </a:solidFill>
              </a:rPr>
              <a:t>и выдача карт осуществляются</a:t>
            </a:r>
            <a:r>
              <a:rPr lang="ru-RU" sz="1800" dirty="0">
                <a:solidFill>
                  <a:srgbClr val="F65718"/>
                </a:solidFill>
              </a:rPr>
              <a:t> бесплатно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lvl="1">
              <a:buFont typeface="Wingdings" pitchFamily="2" charset="2"/>
              <a:buChar char="q"/>
            </a:pPr>
            <a:endParaRPr lang="ru-RU" sz="8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Использование </a:t>
            </a:r>
            <a:r>
              <a:rPr lang="ru-RU" sz="1800" dirty="0">
                <a:solidFill>
                  <a:srgbClr val="002060"/>
                </a:solidFill>
              </a:rPr>
              <a:t>карты при получении государственных и муниципальных услуг в электронном виде </a:t>
            </a:r>
            <a:r>
              <a:rPr lang="ru-RU" sz="1800" dirty="0">
                <a:solidFill>
                  <a:srgbClr val="F65718"/>
                </a:solidFill>
              </a:rPr>
              <a:t>оплаты не требует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lvl="1">
              <a:buFont typeface="Wingdings" pitchFamily="2" charset="2"/>
              <a:buChar char="q"/>
            </a:pPr>
            <a:endParaRPr lang="ru-RU" sz="8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Плата </a:t>
            </a:r>
            <a:r>
              <a:rPr lang="ru-RU" sz="1800" dirty="0">
                <a:solidFill>
                  <a:srgbClr val="002060"/>
                </a:solidFill>
              </a:rPr>
              <a:t>взимается за государственные и муниципальные услуги, в отношении которых </a:t>
            </a:r>
            <a:r>
              <a:rPr lang="ru-RU" sz="1800" dirty="0">
                <a:solidFill>
                  <a:srgbClr val="F65718"/>
                </a:solidFill>
              </a:rPr>
              <a:t>законодательством </a:t>
            </a:r>
            <a:r>
              <a:rPr lang="ru-RU" sz="1800" dirty="0">
                <a:solidFill>
                  <a:srgbClr val="002060"/>
                </a:solidFill>
              </a:rPr>
              <a:t>Российской Федерации </a:t>
            </a:r>
            <a:r>
              <a:rPr lang="ru-RU" sz="1800" dirty="0">
                <a:solidFill>
                  <a:srgbClr val="F65718"/>
                </a:solidFill>
              </a:rPr>
              <a:t>установлены налоги, пошлины</a:t>
            </a:r>
            <a:r>
              <a:rPr lang="ru-RU" sz="1800" dirty="0">
                <a:solidFill>
                  <a:srgbClr val="002060"/>
                </a:solidFill>
              </a:rPr>
              <a:t> и другие сборы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lvl="1">
              <a:buFont typeface="Wingdings" pitchFamily="2" charset="2"/>
              <a:buChar char="q"/>
            </a:pPr>
            <a:endParaRPr lang="ru-RU" sz="8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Банковское </a:t>
            </a:r>
            <a:r>
              <a:rPr lang="ru-RU" sz="1800" dirty="0">
                <a:solidFill>
                  <a:srgbClr val="002060"/>
                </a:solidFill>
              </a:rPr>
              <a:t>приложение обслуживается </a:t>
            </a:r>
            <a:r>
              <a:rPr lang="ru-RU" sz="1800" dirty="0">
                <a:solidFill>
                  <a:srgbClr val="F65718"/>
                </a:solidFill>
              </a:rPr>
              <a:t>по тарифам банка</a:t>
            </a:r>
            <a:r>
              <a:rPr lang="ru-RU" sz="1800" dirty="0">
                <a:solidFill>
                  <a:srgbClr val="002060"/>
                </a:solidFill>
              </a:rPr>
              <a:t>, выбранного пользователем </a:t>
            </a:r>
            <a:r>
              <a:rPr lang="ru-RU" sz="1800" dirty="0" smtClean="0">
                <a:solidFill>
                  <a:srgbClr val="002060"/>
                </a:solidFill>
              </a:rPr>
              <a:t>карты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03561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7606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КАК ОБЕСПЕЧЕНА БЕЗОПАНОСТЬ УЭК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 smtClean="0">
                <a:solidFill>
                  <a:srgbClr val="777777"/>
                </a:solidFill>
              </a:rPr>
              <a:t>Универсальная </a:t>
            </a:r>
            <a:r>
              <a:rPr lang="ru-RU" sz="1800" dirty="0">
                <a:solidFill>
                  <a:srgbClr val="777777"/>
                </a:solidFill>
              </a:rPr>
              <a:t>электронная карта обладает высокой степенью надежности и </a:t>
            </a:r>
            <a:r>
              <a:rPr lang="ru-RU" sz="1800" dirty="0" smtClean="0">
                <a:solidFill>
                  <a:srgbClr val="777777"/>
                </a:solidFill>
              </a:rPr>
              <a:t>защищенности</a:t>
            </a:r>
            <a:r>
              <a:rPr lang="ru-RU" sz="1800" dirty="0"/>
              <a:t>:</a:t>
            </a:r>
            <a:endParaRPr lang="ru-RU" sz="1800" dirty="0" smtClean="0"/>
          </a:p>
          <a:p>
            <a:pPr marL="0" indent="0">
              <a:buNone/>
            </a:pPr>
            <a:endParaRPr lang="ru-RU" sz="1000" dirty="0"/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Каналы </a:t>
            </a:r>
            <a:r>
              <a:rPr lang="ru-RU" sz="1800" dirty="0">
                <a:solidFill>
                  <a:srgbClr val="002060"/>
                </a:solidFill>
              </a:rPr>
              <a:t>обслуживания карты оборудованы </a:t>
            </a:r>
            <a:r>
              <a:rPr lang="ru-RU" sz="1800" dirty="0">
                <a:solidFill>
                  <a:srgbClr val="F65718"/>
                </a:solidFill>
              </a:rPr>
              <a:t>специальной системой программных и аппаратных средств защиты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002060"/>
                </a:solidFill>
              </a:rPr>
              <a:t>и являются доверенной средой использования УЭК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marL="0" indent="0">
              <a:buNone/>
            </a:pPr>
            <a:r>
              <a:rPr lang="ru-RU" sz="400" dirty="0" smtClean="0"/>
              <a:t> </a:t>
            </a:r>
            <a:endParaRPr lang="ru-RU" sz="400" dirty="0"/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Электронное </a:t>
            </a:r>
            <a:r>
              <a:rPr lang="ru-RU" sz="1800" dirty="0">
                <a:solidFill>
                  <a:srgbClr val="002060"/>
                </a:solidFill>
              </a:rPr>
              <a:t>банковское приложение карты обслуживают крупнейшие российские банки, чья деятельность </a:t>
            </a:r>
            <a:r>
              <a:rPr lang="ru-RU" sz="1800" dirty="0">
                <a:solidFill>
                  <a:srgbClr val="F65718"/>
                </a:solidFill>
              </a:rPr>
              <a:t>отвечает установленным требованиям к работе с персональными данными </a:t>
            </a:r>
            <a:r>
              <a:rPr lang="ru-RU" sz="1800" dirty="0">
                <a:solidFill>
                  <a:srgbClr val="002060"/>
                </a:solidFill>
              </a:rPr>
              <a:t>и информационной безопасности. </a:t>
            </a:r>
            <a:endParaRPr lang="ru-RU" sz="1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sz="400" dirty="0"/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  Карта </a:t>
            </a:r>
            <a:r>
              <a:rPr lang="ru-RU" sz="1800" dirty="0">
                <a:solidFill>
                  <a:srgbClr val="F65718"/>
                </a:solidFill>
              </a:rPr>
              <a:t>не является хранилищем массива данных о пользователе </a:t>
            </a:r>
            <a:r>
              <a:rPr lang="ru-RU" sz="1800" dirty="0">
                <a:solidFill>
                  <a:srgbClr val="002060"/>
                </a:solidFill>
              </a:rPr>
              <a:t>и его операциях по карте: все сведения хранятся разрозненно в базах данных соответствующих ведомств, учреждений и организаций.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66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СПОСОБЫ ЗАЩИТЫ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48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700" dirty="0" smtClean="0">
                <a:solidFill>
                  <a:srgbClr val="002060"/>
                </a:solidFill>
              </a:rPr>
              <a:t>Карта </a:t>
            </a:r>
            <a:r>
              <a:rPr lang="ru-RU" sz="1700" dirty="0">
                <a:solidFill>
                  <a:srgbClr val="002060"/>
                </a:solidFill>
              </a:rPr>
              <a:t>имеет </a:t>
            </a:r>
            <a:r>
              <a:rPr lang="ru-RU" sz="1700" b="1" dirty="0">
                <a:solidFill>
                  <a:srgbClr val="F65718"/>
                </a:solidFill>
              </a:rPr>
              <a:t>магнитную полосу и чип с сертифицированным криптографическим ядром</a:t>
            </a:r>
            <a:r>
              <a:rPr lang="ru-RU" sz="1700" dirty="0">
                <a:solidFill>
                  <a:srgbClr val="002060"/>
                </a:solidFill>
              </a:rPr>
              <a:t>, на ней содержатся ключи и сертификат электронной подписи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</a:t>
            </a:r>
            <a:r>
              <a:rPr lang="ru-RU" sz="1700" dirty="0" smtClean="0">
                <a:solidFill>
                  <a:srgbClr val="002060"/>
                </a:solidFill>
              </a:rPr>
              <a:t>Предусмотрены </a:t>
            </a:r>
            <a:r>
              <a:rPr lang="ru-RU" sz="1700" b="1" dirty="0">
                <a:solidFill>
                  <a:srgbClr val="F65718"/>
                </a:solidFill>
              </a:rPr>
              <a:t>отдельные ПИН-коды </a:t>
            </a:r>
            <a:r>
              <a:rPr lang="ru-RU" sz="1700" dirty="0">
                <a:solidFill>
                  <a:srgbClr val="002060"/>
                </a:solidFill>
              </a:rPr>
              <a:t>для использования федерального электронного идентификационного, электронного банковского  приложений и электронной подписи</a:t>
            </a:r>
            <a:r>
              <a:rPr lang="ru-RU" sz="1800" dirty="0">
                <a:solidFill>
                  <a:srgbClr val="002060"/>
                </a:solidFill>
              </a:rPr>
              <a:t>. </a:t>
            </a:r>
            <a:endParaRPr lang="ru-RU" sz="1800" dirty="0" smtClean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</a:t>
            </a:r>
            <a:r>
              <a:rPr lang="ru-RU" sz="1700" dirty="0" smtClean="0">
                <a:solidFill>
                  <a:srgbClr val="002060"/>
                </a:solidFill>
              </a:rPr>
              <a:t>Для </a:t>
            </a:r>
            <a:r>
              <a:rPr lang="ru-RU" sz="1700" dirty="0">
                <a:solidFill>
                  <a:srgbClr val="002060"/>
                </a:solidFill>
              </a:rPr>
              <a:t>снижения рисков используется </a:t>
            </a:r>
            <a:r>
              <a:rPr lang="ru-RU" sz="1700" b="1" dirty="0">
                <a:solidFill>
                  <a:srgbClr val="F65718"/>
                </a:solidFill>
              </a:rPr>
              <a:t>дополнительная визуальная защита </a:t>
            </a:r>
            <a:r>
              <a:rPr lang="ru-RU" sz="1700" dirty="0">
                <a:solidFill>
                  <a:srgbClr val="002060"/>
                </a:solidFill>
              </a:rPr>
              <a:t>от использования третьими лицами в виде размещенной на обратной стороне карты </a:t>
            </a:r>
            <a:r>
              <a:rPr lang="ru-RU" sz="1700" b="1" dirty="0">
                <a:solidFill>
                  <a:srgbClr val="F65718"/>
                </a:solidFill>
              </a:rPr>
              <a:t>подписи и фотографии владельца </a:t>
            </a:r>
            <a:r>
              <a:rPr lang="ru-RU" sz="1700" dirty="0">
                <a:solidFill>
                  <a:srgbClr val="002060"/>
                </a:solidFill>
              </a:rPr>
              <a:t>(при выдаче карт по заявлению для граждан старше 14 лет</a:t>
            </a:r>
            <a:r>
              <a:rPr lang="ru-RU" sz="1700" dirty="0" smtClean="0">
                <a:solidFill>
                  <a:srgbClr val="002060"/>
                </a:solidFill>
              </a:rPr>
              <a:t>)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endParaRPr lang="ru-RU" sz="400" dirty="0">
              <a:solidFill>
                <a:srgbClr val="002060"/>
              </a:solidFill>
            </a:endParaRP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</a:t>
            </a:r>
            <a:r>
              <a:rPr lang="ru-RU" sz="1700" dirty="0" smtClean="0">
                <a:solidFill>
                  <a:srgbClr val="002060"/>
                </a:solidFill>
              </a:rPr>
              <a:t>Карта </a:t>
            </a:r>
            <a:r>
              <a:rPr lang="ru-RU" sz="1700" dirty="0">
                <a:solidFill>
                  <a:srgbClr val="002060"/>
                </a:solidFill>
              </a:rPr>
              <a:t>использует </a:t>
            </a:r>
            <a:r>
              <a:rPr lang="ru-RU" sz="1700" b="1" dirty="0">
                <a:solidFill>
                  <a:srgbClr val="F65718"/>
                </a:solidFill>
              </a:rPr>
              <a:t>российскую платежную систему ПРО100</a:t>
            </a:r>
            <a:r>
              <a:rPr lang="ru-RU" sz="1700" dirty="0">
                <a:solidFill>
                  <a:srgbClr val="002060"/>
                </a:solidFill>
              </a:rPr>
              <a:t>, которая позволяет осуществлять расчеты, не выводя информацию о платежах за пределы РФ, как это происходит в случае использования международных платежных систем </a:t>
            </a:r>
            <a:r>
              <a:rPr lang="ru-RU" sz="1700" dirty="0" err="1">
                <a:solidFill>
                  <a:srgbClr val="002060"/>
                </a:solidFill>
              </a:rPr>
              <a:t>Visa</a:t>
            </a:r>
            <a:r>
              <a:rPr lang="ru-RU" sz="1700" dirty="0">
                <a:solidFill>
                  <a:srgbClr val="002060"/>
                </a:solidFill>
              </a:rPr>
              <a:t> и </a:t>
            </a:r>
            <a:r>
              <a:rPr lang="ru-RU" sz="1700" dirty="0" err="1">
                <a:solidFill>
                  <a:srgbClr val="002060"/>
                </a:solidFill>
              </a:rPr>
              <a:t>MasterCard</a:t>
            </a:r>
            <a:r>
              <a:rPr lang="ru-RU" sz="1800" dirty="0">
                <a:solidFill>
                  <a:srgbClr val="002060"/>
                </a:solidFill>
              </a:rPr>
              <a:t>. </a:t>
            </a:r>
          </a:p>
          <a:p>
            <a:pPr marL="0" indent="0">
              <a:buNone/>
            </a:pPr>
            <a:endParaRPr lang="ru-RU" dirty="0">
              <a:solidFill>
                <a:srgbClr val="002060"/>
              </a:solidFill>
            </a:endParaRPr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8600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6480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ОБЕСПЕЧЕНИЕ  БЕЗОПАНОСТИ  ДАННЫХ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1700" dirty="0" smtClean="0"/>
              <a:t>  </a:t>
            </a:r>
            <a:r>
              <a:rPr lang="ru-RU" sz="1800" dirty="0" smtClean="0">
                <a:solidFill>
                  <a:srgbClr val="F65718"/>
                </a:solidFill>
              </a:rPr>
              <a:t>Соблюдение </a:t>
            </a:r>
            <a:r>
              <a:rPr lang="ru-RU" sz="1800" dirty="0">
                <a:solidFill>
                  <a:srgbClr val="F65718"/>
                </a:solidFill>
              </a:rPr>
              <a:t>требований информационной безопасности </a:t>
            </a:r>
            <a:r>
              <a:rPr lang="ru-RU" sz="1800" dirty="0">
                <a:solidFill>
                  <a:srgbClr val="002060"/>
                </a:solidFill>
              </a:rPr>
              <a:t>на всех этапах выдачи и обслуживания карты является </a:t>
            </a:r>
            <a:r>
              <a:rPr lang="ru-RU" sz="1800" dirty="0">
                <a:solidFill>
                  <a:srgbClr val="F65718"/>
                </a:solidFill>
              </a:rPr>
              <a:t>одним из основополагающих условий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002060"/>
                </a:solidFill>
              </a:rPr>
              <a:t>участия поставщиков услуг и других участников </a:t>
            </a:r>
            <a:r>
              <a:rPr lang="ru-RU" sz="1800" dirty="0" smtClean="0">
                <a:solidFill>
                  <a:srgbClr val="002060"/>
                </a:solidFill>
              </a:rPr>
              <a:t>ЕПСС УЭК</a:t>
            </a:r>
            <a:r>
              <a:rPr lang="ru-RU" sz="1700" dirty="0" smtClean="0">
                <a:solidFill>
                  <a:srgbClr val="002060"/>
                </a:solidFill>
              </a:rPr>
              <a:t>. </a:t>
            </a:r>
          </a:p>
          <a:p>
            <a:pPr>
              <a:buFont typeface="Wingdings" pitchFamily="2" charset="2"/>
              <a:buChar char="q"/>
            </a:pPr>
            <a:endParaRPr lang="ru-RU" sz="800" dirty="0"/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К </a:t>
            </a:r>
            <a:r>
              <a:rPr lang="ru-RU" sz="1800" dirty="0">
                <a:solidFill>
                  <a:srgbClr val="002060"/>
                </a:solidFill>
              </a:rPr>
              <a:t>банкам-участникам ЕПСС УЭК предъявляются </a:t>
            </a:r>
            <a:r>
              <a:rPr lang="ru-RU" sz="1800" dirty="0">
                <a:solidFill>
                  <a:srgbClr val="F65718"/>
                </a:solidFill>
              </a:rPr>
              <a:t>высокие требования по уровню информационной безопасности операций</a:t>
            </a:r>
            <a:r>
              <a:rPr lang="ru-RU" sz="1800" dirty="0"/>
              <a:t>, </a:t>
            </a:r>
            <a:r>
              <a:rPr lang="ru-RU" sz="1800" dirty="0">
                <a:solidFill>
                  <a:srgbClr val="002060"/>
                </a:solidFill>
              </a:rPr>
              <a:t>они имеют необходимые лицензии и проходят соответствующие </a:t>
            </a:r>
            <a:r>
              <a:rPr lang="ru-RU" sz="1800" dirty="0" smtClean="0">
                <a:solidFill>
                  <a:srgbClr val="002060"/>
                </a:solidFill>
              </a:rPr>
              <a:t>проверки</a:t>
            </a:r>
            <a:r>
              <a:rPr lang="ru-RU" sz="1700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ru-RU" sz="800" dirty="0" smtClean="0"/>
          </a:p>
          <a:p>
            <a:pPr>
              <a:buFont typeface="Wingdings" pitchFamily="2" charset="2"/>
              <a:buChar char="q"/>
            </a:pPr>
            <a:r>
              <a:rPr lang="ru-RU" sz="17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Порядок </a:t>
            </a:r>
            <a:r>
              <a:rPr lang="ru-RU" sz="1800" dirty="0">
                <a:solidFill>
                  <a:srgbClr val="002060"/>
                </a:solidFill>
              </a:rPr>
              <a:t>идентификации граждан при оказании государственных и муниципальных услуг в электронном виде регулируется оператором Единой системы идентификации и аутентификации (ЕСИА) - Министерством связи и массовых коммуникаций Российской Федерации.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5200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МОЖЕТ ЛИ КТО-ТО ПОЛУЧИТЬ ДОСТУП К ДАННЫМ УЭК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704184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Единая </a:t>
            </a:r>
            <a:r>
              <a:rPr lang="ru-RU" sz="1800" dirty="0">
                <a:solidFill>
                  <a:srgbClr val="002060"/>
                </a:solidFill>
              </a:rPr>
              <a:t>база данных с информацией о гражданине отсутствует, поэтому </a:t>
            </a:r>
            <a:r>
              <a:rPr lang="ru-RU" sz="1800" dirty="0">
                <a:solidFill>
                  <a:srgbClr val="F65718"/>
                </a:solidFill>
              </a:rPr>
              <a:t>получить комплекс сведений невозможно</a:t>
            </a:r>
            <a:r>
              <a:rPr lang="ru-RU" sz="1800" dirty="0" smtClean="0"/>
              <a:t>.</a:t>
            </a:r>
          </a:p>
          <a:p>
            <a:pPr lvl="1">
              <a:buFont typeface="Wingdings" pitchFamily="2" charset="2"/>
              <a:buChar char="q"/>
            </a:pPr>
            <a:endParaRPr lang="ru-RU" sz="800" dirty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Карта </a:t>
            </a:r>
            <a:r>
              <a:rPr lang="ru-RU" sz="1800" dirty="0">
                <a:solidFill>
                  <a:srgbClr val="002060"/>
                </a:solidFill>
              </a:rPr>
              <a:t>УЭК и инфраструктура ЕПСС УЭК ориентированы на </a:t>
            </a:r>
            <a:r>
              <a:rPr lang="ru-RU" sz="1800" dirty="0">
                <a:solidFill>
                  <a:srgbClr val="F65718"/>
                </a:solidFill>
              </a:rPr>
              <a:t>минимальный набор данных о гражданине</a:t>
            </a:r>
            <a:r>
              <a:rPr lang="ru-RU" sz="1800" dirty="0"/>
              <a:t>. </a:t>
            </a:r>
            <a:endParaRPr lang="ru-RU" sz="1800" dirty="0" smtClean="0"/>
          </a:p>
          <a:p>
            <a:pPr lvl="1">
              <a:buFont typeface="Wingdings" pitchFamily="2" charset="2"/>
              <a:buChar char="q"/>
            </a:pPr>
            <a:endParaRPr lang="ru-RU" sz="800" dirty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Карта </a:t>
            </a:r>
            <a:r>
              <a:rPr lang="ru-RU" sz="1800" dirty="0">
                <a:solidFill>
                  <a:srgbClr val="002060"/>
                </a:solidFill>
              </a:rPr>
              <a:t>содержит основные персональные данные и данные внебюджетных фондов Российской Федерации</a:t>
            </a:r>
            <a:r>
              <a:rPr lang="ru-RU" sz="1800" dirty="0">
                <a:solidFill>
                  <a:srgbClr val="F65718"/>
                </a:solidFill>
              </a:rPr>
              <a:t>, базы данных</a:t>
            </a:r>
            <a:r>
              <a:rPr lang="ru-RU" sz="1800" dirty="0">
                <a:solidFill>
                  <a:srgbClr val="002060"/>
                </a:solidFill>
              </a:rPr>
              <a:t> которых </a:t>
            </a:r>
            <a:r>
              <a:rPr lang="ru-RU" sz="1800" dirty="0">
                <a:solidFill>
                  <a:srgbClr val="F65718"/>
                </a:solidFill>
              </a:rPr>
              <a:t>изолированы и хорошо защищены</a:t>
            </a:r>
            <a:r>
              <a:rPr lang="ru-RU" sz="1800" dirty="0" smtClean="0"/>
              <a:t>.</a:t>
            </a:r>
          </a:p>
          <a:p>
            <a:pPr lvl="1">
              <a:buFont typeface="Wingdings" pitchFamily="2" charset="2"/>
              <a:buChar char="q"/>
            </a:pPr>
            <a:endParaRPr lang="ru-RU" sz="800" dirty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Информационная </a:t>
            </a:r>
            <a:r>
              <a:rPr lang="ru-RU" sz="1800" dirty="0">
                <a:solidFill>
                  <a:srgbClr val="002060"/>
                </a:solidFill>
              </a:rPr>
              <a:t>система уполномоченной организации субъекта Российской Федерации содержит реестр карт с персональными данными держателя</a:t>
            </a:r>
            <a:r>
              <a:rPr lang="ru-RU" sz="1800" dirty="0"/>
              <a:t>. </a:t>
            </a:r>
            <a:endParaRPr lang="ru-RU" sz="1800" dirty="0" smtClean="0"/>
          </a:p>
          <a:p>
            <a:pPr lvl="1">
              <a:buFont typeface="Wingdings" pitchFamily="2" charset="2"/>
              <a:buChar char="q"/>
            </a:pPr>
            <a:endParaRPr lang="ru-RU" sz="800" dirty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Федеральная </a:t>
            </a:r>
            <a:r>
              <a:rPr lang="ru-RU" sz="1800" dirty="0">
                <a:solidFill>
                  <a:srgbClr val="002060"/>
                </a:solidFill>
              </a:rPr>
              <a:t>уполномоченная организация ведет обезличенный реестр карт.</a:t>
            </a:r>
          </a:p>
          <a:p>
            <a:endParaRPr lang="ru-RU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1191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МОЖЕТ ЛИ КТО-ТО ВОСПОЛЬЗОВАТЬСЯ КАРТОЙ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632176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При </a:t>
            </a:r>
            <a:r>
              <a:rPr lang="ru-RU" sz="1800" dirty="0">
                <a:solidFill>
                  <a:srgbClr val="002060"/>
                </a:solidFill>
              </a:rPr>
              <a:t>использовании УЭК </a:t>
            </a:r>
            <a:r>
              <a:rPr lang="ru-RU" sz="1800" dirty="0">
                <a:solidFill>
                  <a:srgbClr val="F65718"/>
                </a:solidFill>
              </a:rPr>
              <a:t>защищенность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002060"/>
                </a:solidFill>
              </a:rPr>
              <a:t>от несанкционированных или злоумышленных действий третьих лиц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65718"/>
                </a:solidFill>
              </a:rPr>
              <a:t>значительно выше</a:t>
            </a:r>
            <a:r>
              <a:rPr lang="ru-RU" sz="1800" dirty="0"/>
              <a:t>, </a:t>
            </a:r>
            <a:r>
              <a:rPr lang="ru-RU" sz="1800" dirty="0">
                <a:solidFill>
                  <a:srgbClr val="002060"/>
                </a:solidFill>
              </a:rPr>
              <a:t>чем при использовании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65718"/>
                </a:solidFill>
              </a:rPr>
              <a:t>обычной банковской карты</a:t>
            </a:r>
            <a:r>
              <a:rPr lang="ru-RU" sz="1800" dirty="0" smtClean="0">
                <a:solidFill>
                  <a:srgbClr val="F65718"/>
                </a:solidFill>
              </a:rPr>
              <a:t>.</a:t>
            </a:r>
          </a:p>
          <a:p>
            <a:pPr lvl="1">
              <a:buFont typeface="Wingdings" pitchFamily="2" charset="2"/>
              <a:buChar char="q"/>
            </a:pPr>
            <a:endParaRPr lang="ru-RU" sz="800" dirty="0">
              <a:solidFill>
                <a:srgbClr val="F65718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При </a:t>
            </a:r>
            <a:r>
              <a:rPr lang="ru-RU" sz="1800" dirty="0">
                <a:solidFill>
                  <a:srgbClr val="002060"/>
                </a:solidFill>
              </a:rPr>
              <a:t>этом пользователю УЭК необходимо придерживаться базовых правил безопасности</a:t>
            </a:r>
            <a:r>
              <a:rPr lang="ru-RU" sz="1800" dirty="0" smtClean="0">
                <a:solidFill>
                  <a:srgbClr val="002060"/>
                </a:solidFill>
              </a:rPr>
              <a:t>:</a:t>
            </a:r>
          </a:p>
          <a:p>
            <a:pPr lvl="1">
              <a:buFont typeface="Wingdings" pitchFamily="2" charset="2"/>
              <a:buChar char="q"/>
            </a:pPr>
            <a:endParaRPr lang="ru-RU" sz="800" dirty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не </a:t>
            </a:r>
            <a:r>
              <a:rPr lang="ru-RU" dirty="0">
                <a:solidFill>
                  <a:srgbClr val="002060"/>
                </a:solidFill>
              </a:rPr>
              <a:t>сообщать никому ПИН-коды карты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2">
              <a:buFont typeface="Wingdings" pitchFamily="2" charset="2"/>
              <a:buChar char="Ø"/>
            </a:pPr>
            <a:endParaRPr lang="ru-RU" sz="600" dirty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не </a:t>
            </a:r>
            <a:r>
              <a:rPr lang="ru-RU" dirty="0">
                <a:solidFill>
                  <a:srgbClr val="002060"/>
                </a:solidFill>
              </a:rPr>
              <a:t>передавать ее третьим лицам</a:t>
            </a:r>
            <a:r>
              <a:rPr lang="ru-RU" dirty="0" smtClean="0">
                <a:solidFill>
                  <a:srgbClr val="002060"/>
                </a:solidFill>
              </a:rPr>
              <a:t>;</a:t>
            </a:r>
          </a:p>
          <a:p>
            <a:pPr lvl="2">
              <a:buFont typeface="Wingdings" pitchFamily="2" charset="2"/>
              <a:buChar char="Ø"/>
            </a:pPr>
            <a:endParaRPr lang="ru-RU" sz="600" dirty="0" smtClean="0">
              <a:solidFill>
                <a:srgbClr val="002060"/>
              </a:solidFill>
            </a:endParaRPr>
          </a:p>
          <a:p>
            <a:pPr lvl="2">
              <a:buFont typeface="Wingdings" pitchFamily="2" charset="2"/>
              <a:buChar char="Ø"/>
            </a:pPr>
            <a:r>
              <a:rPr lang="ru-RU" dirty="0" smtClean="0">
                <a:solidFill>
                  <a:srgbClr val="002060"/>
                </a:solidFill>
              </a:rPr>
              <a:t>  пользоваться </a:t>
            </a:r>
            <a:r>
              <a:rPr lang="ru-RU" dirty="0">
                <a:solidFill>
                  <a:srgbClr val="002060"/>
                </a:solidFill>
              </a:rPr>
              <a:t>только доверенной инфраструктурой устройств  системы «Универсальная электронная карта».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5208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229600" cy="648072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ЧТО ДЕЛАТЬ ПРИ УТЕРЕ КАРТЫ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pPr marL="0" indent="0">
              <a:buNone/>
            </a:pPr>
            <a:r>
              <a:rPr lang="ru-RU" sz="1800" dirty="0">
                <a:solidFill>
                  <a:srgbClr val="002060"/>
                </a:solidFill>
              </a:rPr>
              <a:t>При утере универсальной электронной карты </a:t>
            </a:r>
            <a:r>
              <a:rPr lang="ru-RU" sz="1800" dirty="0">
                <a:solidFill>
                  <a:srgbClr val="F65718"/>
                </a:solidFill>
              </a:rPr>
              <a:t>ее необходимо заблокировать</a:t>
            </a:r>
            <a:r>
              <a:rPr lang="ru-RU" sz="1800" dirty="0" smtClean="0">
                <a:solidFill>
                  <a:srgbClr val="002060"/>
                </a:solidFill>
              </a:rPr>
              <a:t>:</a:t>
            </a:r>
          </a:p>
          <a:p>
            <a:pPr marL="0" indent="0">
              <a:buNone/>
            </a:pPr>
            <a:endParaRPr lang="ru-RU" sz="8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блокировку </a:t>
            </a:r>
            <a:r>
              <a:rPr lang="ru-RU" sz="1800" dirty="0">
                <a:solidFill>
                  <a:srgbClr val="002060"/>
                </a:solidFill>
              </a:rPr>
              <a:t>нефинансовых приложений универсальной электронной карты можно осуществить по тел.: 8-800-100-76-09 (звонки по России – бесплатно</a:t>
            </a:r>
            <a:r>
              <a:rPr lang="ru-RU" sz="1800" dirty="0" smtClean="0">
                <a:solidFill>
                  <a:srgbClr val="002060"/>
                </a:solidFill>
              </a:rPr>
              <a:t>);</a:t>
            </a:r>
          </a:p>
          <a:p>
            <a:pPr lvl="1">
              <a:buFont typeface="Wingdings" pitchFamily="2" charset="2"/>
              <a:buChar char="q"/>
            </a:pPr>
            <a:endParaRPr lang="ru-RU" sz="6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>
                <a:solidFill>
                  <a:srgbClr val="002060"/>
                </a:solidFill>
              </a:rPr>
              <a:t>  блокировку </a:t>
            </a:r>
            <a:r>
              <a:rPr lang="ru-RU" sz="1800" dirty="0">
                <a:solidFill>
                  <a:srgbClr val="002060"/>
                </a:solidFill>
              </a:rPr>
              <a:t>банковского приложения ОАО «Сбербанк России» (в случае его активации) можно осуществить по тел.: 8-800-555-55-50 (звонки по России – бесплатно).</a:t>
            </a:r>
          </a:p>
          <a:p>
            <a:pPr marL="0" indent="0">
              <a:buNone/>
            </a:pPr>
            <a:endParaRPr lang="ru-RU" sz="1800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3904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04056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ПЕРСПЕТИВЫ РАЗВИТИЯ ПРОЕКТА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560168"/>
          </a:xfrm>
        </p:spPr>
        <p:txBody>
          <a:bodyPr/>
          <a:lstStyle/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Услуги </a:t>
            </a:r>
            <a:r>
              <a:rPr lang="ru-RU" sz="1800" dirty="0">
                <a:solidFill>
                  <a:srgbClr val="002060"/>
                </a:solidFill>
              </a:rPr>
              <a:t>с использованием платежного приложения будут развиваться </a:t>
            </a:r>
            <a:r>
              <a:rPr lang="ru-RU" sz="1800" dirty="0">
                <a:solidFill>
                  <a:srgbClr val="F65718"/>
                </a:solidFill>
              </a:rPr>
              <a:t>по мере развития услуг банков </a:t>
            </a:r>
            <a:r>
              <a:rPr lang="ru-RU" sz="1800" dirty="0"/>
              <a:t>– </a:t>
            </a:r>
            <a:r>
              <a:rPr lang="ru-RU" sz="1800" dirty="0">
                <a:solidFill>
                  <a:srgbClr val="002060"/>
                </a:solidFill>
              </a:rPr>
              <a:t>участников Единой платежно-сервисной системы «Универсальная электронная карта» (ЕПСС УЭК</a:t>
            </a:r>
            <a:r>
              <a:rPr lang="ru-RU" sz="1800" dirty="0" smtClean="0">
                <a:solidFill>
                  <a:srgbClr val="002060"/>
                </a:solidFill>
              </a:rPr>
              <a:t>).</a:t>
            </a:r>
          </a:p>
          <a:p>
            <a:pPr lvl="1">
              <a:buFont typeface="Wingdings" pitchFamily="2" charset="2"/>
              <a:buChar char="q"/>
            </a:pPr>
            <a:endParaRPr lang="ru-RU" sz="800" dirty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Объем </a:t>
            </a:r>
            <a:r>
              <a:rPr lang="ru-RU" sz="1800" dirty="0">
                <a:solidFill>
                  <a:srgbClr val="002060"/>
                </a:solidFill>
              </a:rPr>
              <a:t>государственных услуг будет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F65718"/>
                </a:solidFill>
              </a:rPr>
              <a:t>увеличиваться по мере роста доступных услуг</a:t>
            </a:r>
            <a:r>
              <a:rPr lang="ru-RU" sz="1800" dirty="0"/>
              <a:t> </a:t>
            </a:r>
            <a:r>
              <a:rPr lang="ru-RU" sz="1800" dirty="0">
                <a:solidFill>
                  <a:srgbClr val="002060"/>
                </a:solidFill>
              </a:rPr>
              <a:t>на портале государственных и муниципальных услуг</a:t>
            </a:r>
            <a:r>
              <a:rPr lang="ru-RU" sz="1800" dirty="0" smtClean="0"/>
              <a:t>.</a:t>
            </a:r>
          </a:p>
          <a:p>
            <a:pPr lvl="1">
              <a:buFont typeface="Wingdings" pitchFamily="2" charset="2"/>
              <a:buChar char="q"/>
            </a:pPr>
            <a:endParaRPr lang="ru-RU" sz="800" dirty="0"/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Новые </a:t>
            </a:r>
            <a:r>
              <a:rPr lang="ru-RU" sz="1800" dirty="0">
                <a:solidFill>
                  <a:srgbClr val="002060"/>
                </a:solidFill>
              </a:rPr>
              <a:t>коммерческие услуги будут </a:t>
            </a:r>
            <a:r>
              <a:rPr lang="ru-RU" sz="1800" dirty="0">
                <a:solidFill>
                  <a:srgbClr val="F65718"/>
                </a:solidFill>
              </a:rPr>
              <a:t>автоматически доступны с момента появления </a:t>
            </a:r>
            <a:r>
              <a:rPr lang="ru-RU" sz="1800" dirty="0">
                <a:solidFill>
                  <a:srgbClr val="002060"/>
                </a:solidFill>
              </a:rPr>
              <a:t>их на порталах компаний-партнеров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lvl="1">
              <a:buFont typeface="Wingdings" pitchFamily="2" charset="2"/>
              <a:buChar char="q"/>
            </a:pPr>
            <a:endParaRPr lang="ru-RU" sz="800" dirty="0">
              <a:solidFill>
                <a:srgbClr val="002060"/>
              </a:solidFill>
            </a:endParaRPr>
          </a:p>
          <a:p>
            <a:pPr lvl="1"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Услуги </a:t>
            </a:r>
            <a:r>
              <a:rPr lang="ru-RU" sz="1800" dirty="0">
                <a:solidFill>
                  <a:srgbClr val="002060"/>
                </a:solidFill>
              </a:rPr>
              <a:t>с использованием электронной подписи будут развиваться </a:t>
            </a:r>
            <a:r>
              <a:rPr lang="ru-RU" sz="1800" dirty="0">
                <a:solidFill>
                  <a:srgbClr val="F65718"/>
                </a:solidFill>
              </a:rPr>
              <a:t>по мере развития законодательства </a:t>
            </a:r>
            <a:r>
              <a:rPr lang="ru-RU" sz="1800" dirty="0"/>
              <a:t>в этой сфере.</a:t>
            </a:r>
          </a:p>
          <a:p>
            <a:endParaRPr lang="ru-RU" sz="1800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68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720080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НОРМАТИВНО-ПРАВОВАЯ БАЗА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848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В случаях, предусмотренных федеральными законами, универсальная электронная карта </a:t>
            </a:r>
            <a:r>
              <a:rPr lang="ru-RU" sz="1800" dirty="0" smtClean="0">
                <a:solidFill>
                  <a:srgbClr val="F65718"/>
                </a:solidFill>
              </a:rPr>
              <a:t>является документом, удостоверяющим личность гражданина, права застрахованного лица в системах обязательного страхования</a:t>
            </a:r>
            <a:r>
              <a:rPr lang="ru-RU" sz="1800" dirty="0" smtClean="0"/>
              <a:t>, </a:t>
            </a:r>
            <a:r>
              <a:rPr lang="ru-RU" sz="1800" dirty="0" smtClean="0">
                <a:solidFill>
                  <a:srgbClr val="002060"/>
                </a:solidFill>
              </a:rPr>
              <a:t>иные права гражданина</a:t>
            </a:r>
            <a:r>
              <a:rPr lang="ru-RU" sz="1800" dirty="0" smtClean="0"/>
              <a:t>.</a:t>
            </a:r>
          </a:p>
          <a:p>
            <a:pPr>
              <a:buFont typeface="Wingdings" pitchFamily="2" charset="2"/>
              <a:buChar char="q"/>
            </a:pPr>
            <a:endParaRPr lang="ru-RU" sz="1000" dirty="0" smtClean="0"/>
          </a:p>
          <a:p>
            <a:pPr>
              <a:buFont typeface="Wingdings" pitchFamily="2" charset="2"/>
              <a:buChar char="q"/>
            </a:pPr>
            <a:r>
              <a:rPr lang="ru-RU" sz="1800" dirty="0" smtClean="0"/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В случаях, предусмотренных федеральными законами, постановлениями Правительства Российской Федерации, нормативными правовыми актами субъектов Российской Федерации, муниципальными правовыми актами</a:t>
            </a:r>
            <a:r>
              <a:rPr lang="ru-RU" sz="1800" dirty="0" smtClean="0"/>
              <a:t>, </a:t>
            </a:r>
            <a:r>
              <a:rPr lang="ru-RU" sz="1800" dirty="0" smtClean="0">
                <a:solidFill>
                  <a:srgbClr val="002060"/>
                </a:solidFill>
              </a:rPr>
              <a:t>универсальная электронная карта </a:t>
            </a:r>
            <a:r>
              <a:rPr lang="ru-RU" sz="1800" dirty="0" smtClean="0">
                <a:solidFill>
                  <a:srgbClr val="F65718"/>
                </a:solidFill>
              </a:rPr>
              <a:t>является документом, удостоверяющим право гражданина на получение государственных и муниципальных услуг</a:t>
            </a:r>
            <a:r>
              <a:rPr lang="ru-RU" sz="1800" dirty="0" smtClean="0">
                <a:solidFill>
                  <a:srgbClr val="002060"/>
                </a:solidFill>
              </a:rPr>
              <a:t>, а также иных услуг.</a:t>
            </a:r>
          </a:p>
          <a:p>
            <a:pPr>
              <a:buFont typeface="Wingdings" pitchFamily="2" charset="2"/>
              <a:buChar char="q"/>
            </a:pPr>
            <a:endParaRPr lang="ru-RU" sz="1800" dirty="0"/>
          </a:p>
          <a:p>
            <a:pPr>
              <a:buFont typeface="Wingdings" pitchFamily="2" charset="2"/>
              <a:buChar char="q"/>
            </a:pPr>
            <a:endParaRPr lang="ru-RU" sz="1800" dirty="0" smtClean="0"/>
          </a:p>
          <a:p>
            <a:pPr marL="109538" indent="0" algn="r" eaLnBrk="1" hangingPunct="1">
              <a:buNone/>
            </a:pPr>
            <a:r>
              <a:rPr lang="ru-RU" sz="1500" dirty="0">
                <a:solidFill>
                  <a:srgbClr val="002060"/>
                </a:solidFill>
              </a:rPr>
              <a:t>Статья 22, пункт </a:t>
            </a:r>
            <a:r>
              <a:rPr lang="ru-RU" sz="1500" dirty="0" smtClean="0">
                <a:solidFill>
                  <a:srgbClr val="002060"/>
                </a:solidFill>
              </a:rPr>
              <a:t>2</a:t>
            </a:r>
            <a:endParaRPr lang="ru-RU" sz="1500" dirty="0">
              <a:solidFill>
                <a:srgbClr val="002060"/>
              </a:solidFill>
            </a:endParaRPr>
          </a:p>
          <a:p>
            <a:pPr marL="109538" indent="0" algn="r" eaLnBrk="1" hangingPunct="1">
              <a:buNone/>
            </a:pPr>
            <a:r>
              <a:rPr lang="ru-RU" sz="1500" dirty="0">
                <a:solidFill>
                  <a:srgbClr val="002060"/>
                </a:solidFill>
              </a:rPr>
              <a:t>Федеральный закон «Об организации предоставления</a:t>
            </a:r>
          </a:p>
          <a:p>
            <a:pPr marL="109538" indent="0" algn="r" eaLnBrk="1" hangingPunct="1">
              <a:buNone/>
            </a:pPr>
            <a:r>
              <a:rPr lang="ru-RU" sz="1500" dirty="0">
                <a:solidFill>
                  <a:srgbClr val="002060"/>
                </a:solidFill>
              </a:rPr>
              <a:t> государственных и муниципальных услуг» №210-ФЗ от 27 июля 2010 г</a:t>
            </a:r>
            <a:r>
              <a:rPr lang="ru-RU" sz="1500" dirty="0"/>
              <a:t>. </a:t>
            </a:r>
          </a:p>
          <a:p>
            <a:pPr>
              <a:buFont typeface="Wingdings" pitchFamily="2" charset="2"/>
              <a:buChar char="q"/>
            </a:pPr>
            <a:endParaRPr lang="ru-RU" sz="1800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7032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endParaRPr lang="ru-RU" sz="2000" dirty="0" smtClean="0"/>
          </a:p>
          <a:p>
            <a:pPr marL="0" indent="0">
              <a:buNone/>
            </a:pPr>
            <a:endParaRPr lang="ru-RU" sz="2000" dirty="0"/>
          </a:p>
          <a:p>
            <a:pPr marL="0" indent="0">
              <a:buNone/>
            </a:pPr>
            <a:r>
              <a:rPr lang="ru-RU" sz="4000" dirty="0" smtClean="0">
                <a:solidFill>
                  <a:srgbClr val="F65718"/>
                </a:solidFill>
              </a:rPr>
              <a:t>Спасибо за внимание!</a:t>
            </a:r>
            <a:endParaRPr lang="ru-RU" sz="4000" dirty="0">
              <a:solidFill>
                <a:srgbClr val="F6571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0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2392"/>
            <a:ext cx="8229600" cy="6816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НОРМАТИВНО-ПРАВОВАЯ БАЗА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76192"/>
          </a:xfrm>
        </p:spPr>
        <p:txBody>
          <a:bodyPr/>
          <a:lstStyle/>
          <a:p>
            <a:pPr marL="358775" indent="0">
              <a:lnSpc>
                <a:spcPct val="114000"/>
              </a:lnSpc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Предоставление </a:t>
            </a:r>
            <a:r>
              <a:rPr lang="ru-RU" sz="1800" dirty="0">
                <a:solidFill>
                  <a:srgbClr val="002060"/>
                </a:solidFill>
              </a:rPr>
              <a:t>государственных и муниципальных услуг в электронной форме - предоставление государственных и муниципальных услуг с использованием информационно-телекоммуникационных технологий, включая использование единого портала государственных и муниципальных услуг и (или) региональных порталов государственных и муниципальных услуг, а также </a:t>
            </a:r>
            <a:r>
              <a:rPr lang="ru-RU" sz="1800" dirty="0">
                <a:solidFill>
                  <a:srgbClr val="F65718"/>
                </a:solidFill>
              </a:rPr>
              <a:t>использование универсальной электронной </a:t>
            </a:r>
            <a:r>
              <a:rPr lang="ru-RU" sz="1800" dirty="0" smtClean="0">
                <a:solidFill>
                  <a:srgbClr val="F65718"/>
                </a:solidFill>
              </a:rPr>
              <a:t>карты</a:t>
            </a:r>
            <a:r>
              <a:rPr lang="ru-RU" sz="1800" dirty="0" smtClean="0"/>
              <a:t>.</a:t>
            </a:r>
            <a:endParaRPr lang="ru-RU" sz="1800" dirty="0"/>
          </a:p>
          <a:p>
            <a:pPr marL="0" indent="0">
              <a:buNone/>
            </a:pPr>
            <a:endParaRPr lang="ru-RU" sz="1800" dirty="0" smtClean="0"/>
          </a:p>
          <a:p>
            <a:pPr>
              <a:buFont typeface="Wingdings" pitchFamily="2" charset="2"/>
              <a:buChar char="q"/>
            </a:pPr>
            <a:endParaRPr lang="ru-RU" sz="1800" dirty="0"/>
          </a:p>
          <a:p>
            <a:pPr>
              <a:buFont typeface="Wingdings" pitchFamily="2" charset="2"/>
              <a:buChar char="q"/>
            </a:pPr>
            <a:endParaRPr lang="ru-RU" sz="1800" dirty="0" smtClean="0"/>
          </a:p>
          <a:p>
            <a:pPr>
              <a:buFont typeface="Wingdings" pitchFamily="2" charset="2"/>
              <a:buChar char="q"/>
            </a:pPr>
            <a:endParaRPr lang="ru-RU" sz="1800" dirty="0" smtClean="0"/>
          </a:p>
          <a:p>
            <a:pPr marL="109538" indent="0" algn="r" eaLnBrk="1" hangingPunct="1">
              <a:buNone/>
            </a:pPr>
            <a:r>
              <a:rPr lang="ru-RU" sz="1600" dirty="0">
                <a:solidFill>
                  <a:srgbClr val="002060"/>
                </a:solidFill>
              </a:rPr>
              <a:t>Статья 2, пункт </a:t>
            </a:r>
            <a:r>
              <a:rPr lang="ru-RU" sz="1600" dirty="0" smtClean="0">
                <a:solidFill>
                  <a:srgbClr val="002060"/>
                </a:solidFill>
              </a:rPr>
              <a:t>6</a:t>
            </a:r>
          </a:p>
          <a:p>
            <a:pPr marL="109538" indent="0" algn="r" eaLnBrk="1" hangingPunct="1">
              <a:buNone/>
            </a:pPr>
            <a:r>
              <a:rPr lang="ru-RU" sz="1500" dirty="0" smtClean="0">
                <a:solidFill>
                  <a:srgbClr val="002060"/>
                </a:solidFill>
              </a:rPr>
              <a:t>Федеральный </a:t>
            </a:r>
            <a:r>
              <a:rPr lang="ru-RU" sz="1500" dirty="0">
                <a:solidFill>
                  <a:srgbClr val="002060"/>
                </a:solidFill>
              </a:rPr>
              <a:t>закон «Об организации предоставления</a:t>
            </a:r>
          </a:p>
          <a:p>
            <a:pPr marL="109538" indent="0" algn="r" eaLnBrk="1" hangingPunct="1">
              <a:buNone/>
            </a:pPr>
            <a:r>
              <a:rPr lang="ru-RU" sz="1500" dirty="0">
                <a:solidFill>
                  <a:srgbClr val="002060"/>
                </a:solidFill>
              </a:rPr>
              <a:t> государственных и муниципальных услуг» №210-ФЗ от 27 июля 2010 г. </a:t>
            </a:r>
          </a:p>
          <a:p>
            <a:pPr>
              <a:buFont typeface="Wingdings" pitchFamily="2" charset="2"/>
              <a:buChar char="q"/>
            </a:pPr>
            <a:endParaRPr lang="ru-RU" sz="1800" dirty="0"/>
          </a:p>
        </p:txBody>
      </p:sp>
      <p:pic>
        <p:nvPicPr>
          <p:cNvPr id="6" name="Рисунок 5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8123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7"/>
            <a:ext cx="8229600" cy="576065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r>
              <a:rPr lang="ru-RU" sz="2800" b="1" dirty="0" smtClean="0">
                <a:solidFill>
                  <a:srgbClr val="F65718"/>
                </a:solidFill>
              </a:rPr>
              <a:t>ЗАДАЧИ УЭК</a:t>
            </a: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>
          <a:xfrm>
            <a:off x="468313" y="1844823"/>
            <a:ext cx="7931150" cy="4463901"/>
          </a:xfrm>
        </p:spPr>
        <p:txBody>
          <a:bodyPr/>
          <a:lstStyle/>
          <a:p>
            <a:pPr marL="274637" lvl="1" indent="0" eaLnBrk="1" hangingPunct="1"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Основными задачами внедрения </a:t>
            </a:r>
            <a:r>
              <a:rPr lang="ru-RU" sz="1800" dirty="0">
                <a:solidFill>
                  <a:srgbClr val="002060"/>
                </a:solidFill>
              </a:rPr>
              <a:t>УЭК </a:t>
            </a:r>
            <a:r>
              <a:rPr lang="ru-RU" sz="1800" dirty="0" smtClean="0">
                <a:solidFill>
                  <a:srgbClr val="002060"/>
                </a:solidFill>
              </a:rPr>
              <a:t>являются:</a:t>
            </a:r>
          </a:p>
          <a:p>
            <a:pPr marL="274637" lvl="1" indent="0" eaLnBrk="1" hangingPunct="1">
              <a:buNone/>
            </a:pPr>
            <a:endParaRPr lang="ru-RU" sz="1050" dirty="0" smtClean="0">
              <a:solidFill>
                <a:srgbClr val="002060"/>
              </a:solidFill>
            </a:endParaRPr>
          </a:p>
          <a:p>
            <a:pPr lvl="1" eaLnBrk="1" hangingPunct="1">
              <a:buFont typeface="Wingdings" pitchFamily="2" charset="2"/>
              <a:buChar char="q"/>
            </a:pPr>
            <a:r>
              <a:rPr lang="ru-RU" sz="1800" dirty="0" smtClean="0"/>
              <a:t> </a:t>
            </a:r>
            <a:r>
              <a:rPr lang="ru-RU" sz="1800" dirty="0">
                <a:solidFill>
                  <a:srgbClr val="F65718"/>
                </a:solidFill>
              </a:rPr>
              <a:t>создание федеральной инфраструктуры </a:t>
            </a:r>
            <a:r>
              <a:rPr lang="ru-RU" sz="1800" dirty="0">
                <a:solidFill>
                  <a:srgbClr val="002060"/>
                </a:solidFill>
              </a:rPr>
              <a:t>получения гражданами государственных, муниципальных и коммерческих услуг в электронном </a:t>
            </a:r>
            <a:r>
              <a:rPr lang="ru-RU" sz="1800" dirty="0" smtClean="0">
                <a:solidFill>
                  <a:srgbClr val="002060"/>
                </a:solidFill>
              </a:rPr>
              <a:t>виде;</a:t>
            </a:r>
          </a:p>
          <a:p>
            <a:pPr lvl="1" eaLnBrk="1" hangingPunct="1">
              <a:buFont typeface="Wingdings" pitchFamily="2" charset="2"/>
              <a:buChar char="q"/>
            </a:pPr>
            <a:endParaRPr lang="ru-RU" sz="800" dirty="0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F65718"/>
                </a:solidFill>
              </a:rPr>
              <a:t>  </a:t>
            </a:r>
            <a:r>
              <a:rPr lang="ru-RU" sz="1800" dirty="0" smtClean="0">
                <a:solidFill>
                  <a:srgbClr val="F65718"/>
                </a:solidFill>
              </a:rPr>
              <a:t>повышение </a:t>
            </a:r>
            <a:r>
              <a:rPr lang="ru-RU" sz="1800" dirty="0">
                <a:solidFill>
                  <a:srgbClr val="F65718"/>
                </a:solidFill>
              </a:rPr>
              <a:t>качества, оперативности и прозрачности </a:t>
            </a:r>
            <a:r>
              <a:rPr lang="ru-RU" sz="1800" dirty="0">
                <a:solidFill>
                  <a:srgbClr val="002060"/>
                </a:solidFill>
              </a:rPr>
              <a:t>оказания </a:t>
            </a:r>
            <a:r>
              <a:rPr lang="ru-RU" sz="1800" dirty="0" smtClean="0">
                <a:solidFill>
                  <a:srgbClr val="002060"/>
                </a:solidFill>
              </a:rPr>
              <a:t>государственных (муниципальных) и коммерческих </a:t>
            </a:r>
            <a:r>
              <a:rPr lang="ru-RU" sz="1800" dirty="0" smtClean="0"/>
              <a:t> </a:t>
            </a:r>
            <a:r>
              <a:rPr lang="ru-RU" sz="1800" dirty="0"/>
              <a:t>услуг.</a:t>
            </a:r>
          </a:p>
          <a:p>
            <a:pPr lvl="1" eaLnBrk="1" hangingPunct="1">
              <a:buFont typeface="Arial" charset="0"/>
              <a:buNone/>
            </a:pPr>
            <a:endParaRPr lang="ru-RU" sz="800" dirty="0" smtClean="0"/>
          </a:p>
          <a:p>
            <a:pPr lvl="1" eaLnBrk="1" hangingPunct="1">
              <a:buFont typeface="Wingdings" pitchFamily="2" charset="2"/>
              <a:buChar char="q"/>
            </a:pPr>
            <a:r>
              <a:rPr lang="ru-RU" sz="1800" b="1" dirty="0" smtClean="0">
                <a:solidFill>
                  <a:srgbClr val="F65718"/>
                </a:solidFill>
              </a:rPr>
              <a:t>  </a:t>
            </a:r>
            <a:r>
              <a:rPr lang="ru-RU" sz="1800" dirty="0" smtClean="0">
                <a:solidFill>
                  <a:srgbClr val="002060"/>
                </a:solidFill>
              </a:rPr>
              <a:t>повышение качества, скорости </a:t>
            </a:r>
            <a:r>
              <a:rPr lang="ru-RU" sz="1800" dirty="0">
                <a:solidFill>
                  <a:srgbClr val="002060"/>
                </a:solidFill>
              </a:rPr>
              <a:t>и </a:t>
            </a:r>
            <a:r>
              <a:rPr lang="ru-RU" sz="1800" dirty="0" smtClean="0">
                <a:solidFill>
                  <a:srgbClr val="002060"/>
                </a:solidFill>
              </a:rPr>
              <a:t>прозрачности </a:t>
            </a:r>
            <a:r>
              <a:rPr lang="ru-RU" sz="1800" dirty="0">
                <a:solidFill>
                  <a:srgbClr val="F65718"/>
                </a:solidFill>
              </a:rPr>
              <a:t>взаимодействия граждан с государственными органами власти и учреждениями </a:t>
            </a:r>
            <a:r>
              <a:rPr lang="ru-RU" sz="1800" dirty="0">
                <a:solidFill>
                  <a:srgbClr val="002060"/>
                </a:solidFill>
              </a:rPr>
              <a:t>при запросе информации и получении услуг</a:t>
            </a:r>
            <a:r>
              <a:rPr lang="ru-RU" sz="1800" dirty="0" smtClean="0">
                <a:solidFill>
                  <a:srgbClr val="002060"/>
                </a:solidFill>
              </a:rPr>
              <a:t>.</a:t>
            </a:r>
          </a:p>
          <a:p>
            <a:pPr eaLnBrk="1" hangingPunct="1"/>
            <a:endParaRPr lang="ru-RU" dirty="0" smtClean="0"/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Рисунок 8" descr="C:\Users\ashustov\Desktop\Безымянный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2392"/>
            <a:ext cx="8229600" cy="6816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КАКИЕ ДАННЫЕ СОДЕРЖИТ УЭК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0249636"/>
              </p:ext>
            </p:extLst>
          </p:nvPr>
        </p:nvGraphicFramePr>
        <p:xfrm>
          <a:off x="457200" y="1556792"/>
          <a:ext cx="8229600" cy="46085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4608512">
                <a:tc>
                  <a:txBody>
                    <a:bodyPr/>
                    <a:lstStyle/>
                    <a:p>
                      <a:r>
                        <a:rPr lang="ru-RU" dirty="0" smtClean="0"/>
                        <a:t>Федеральное электронное идентификационное приложение.</a:t>
                      </a:r>
                    </a:p>
                    <a:p>
                      <a:endParaRPr lang="ru-RU" sz="800" b="1" dirty="0" smtClean="0"/>
                    </a:p>
                    <a:p>
                      <a:r>
                        <a:rPr lang="ru-RU" sz="1600" b="1" dirty="0" smtClean="0"/>
                        <a:t>Область персональных </a:t>
                      </a:r>
                      <a:r>
                        <a:rPr lang="ru-RU" sz="1600" b="1" dirty="0" smtClean="0"/>
                        <a:t>данных </a:t>
                      </a:r>
                      <a:endParaRPr lang="ru-RU" sz="1600" b="1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dirty="0" smtClean="0"/>
                        <a:t>Фамилия, имя, отчество</a:t>
                      </a:r>
                      <a:r>
                        <a:rPr lang="ru-RU" sz="1400" b="0" baseline="0" dirty="0" smtClean="0"/>
                        <a:t> </a:t>
                      </a:r>
                      <a:r>
                        <a:rPr lang="ru-RU" sz="1400" b="0" dirty="0" smtClean="0"/>
                        <a:t>держателя карты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dirty="0" smtClean="0"/>
                        <a:t>Пол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dirty="0" smtClean="0"/>
                        <a:t>Дата рождения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dirty="0" smtClean="0"/>
                        <a:t>Место рождения</a:t>
                      </a:r>
                    </a:p>
                    <a:p>
                      <a:endParaRPr lang="ru-RU" sz="800" b="1" dirty="0" smtClean="0"/>
                    </a:p>
                    <a:p>
                      <a:r>
                        <a:rPr lang="ru-RU" sz="1600" b="1" dirty="0" smtClean="0"/>
                        <a:t>Области данных внебюджетных фондов Российской </a:t>
                      </a:r>
                      <a:r>
                        <a:rPr lang="ru-RU" sz="1600" b="1" dirty="0" smtClean="0"/>
                        <a:t>Федерации</a:t>
                      </a:r>
                    </a:p>
                    <a:p>
                      <a:r>
                        <a:rPr lang="ru-RU" sz="400" b="1" dirty="0" smtClean="0"/>
                        <a:t> </a:t>
                      </a:r>
                      <a:endParaRPr lang="ru-RU" sz="400" b="1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dirty="0" smtClean="0"/>
                        <a:t>Страховой номер индивидуального лицевого счета в системе обязательного пенсионного страхования (СНИЛС</a:t>
                      </a:r>
                      <a:r>
                        <a:rPr lang="ru-RU" sz="1400" b="0" dirty="0" smtClean="0"/>
                        <a:t>)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400" b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400" b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dirty="0" smtClean="0"/>
                        <a:t>Номер полиса обязательного медицинского страхования (ОМС</a:t>
                      </a:r>
                      <a:r>
                        <a:rPr lang="ru-RU" sz="1400" b="0" dirty="0" smtClean="0"/>
                        <a:t>) 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400" b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dirty="0" smtClean="0"/>
                        <a:t>Срок действия карты</a:t>
                      </a:r>
                      <a:r>
                        <a:rPr lang="ru-RU" sz="1600" b="0" dirty="0" smtClean="0"/>
                        <a:t>.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Платежное (банковское) приложение. </a:t>
                      </a:r>
                    </a:p>
                    <a:p>
                      <a:endParaRPr lang="ru-RU" sz="100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dirty="0" smtClean="0"/>
                        <a:t>Содержит фамилию, имя держателя карты и технические данные, необходимые для обслуживания карточного счета</a:t>
                      </a:r>
                      <a:r>
                        <a:rPr lang="ru-RU" sz="1700" b="0" dirty="0" smtClean="0"/>
                        <a:t>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endParaRPr lang="ru-RU" sz="800" b="0" dirty="0" smtClean="0"/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ru-RU" sz="1400" b="0" dirty="0" smtClean="0"/>
                        <a:t>С помощью платежного приложения держатель УЭК может осуществлять банковские операции в платежной системе ПРО100</a:t>
                      </a:r>
                      <a:r>
                        <a:rPr lang="ru-RU" sz="1600" b="0" dirty="0" smtClean="0"/>
                        <a:t>.</a:t>
                      </a:r>
                      <a:endParaRPr lang="ru-RU" sz="1600" b="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Рисунок 6" descr="C:\Users\ashustov\Desktop\Безымянный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2439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2392"/>
            <a:ext cx="8229600" cy="6816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ВНЕШНИЙ ВИД: ЛИЦЕВАЯ СТОРОНА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876800"/>
          </a:xfrm>
        </p:spPr>
        <p:txBody>
          <a:bodyPr/>
          <a:lstStyle/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r>
              <a:rPr lang="ru-RU" sz="1200" b="1" dirty="0" smtClean="0"/>
              <a:t>1. Логотип коммерческого банка - эмитента банковского приложения 	2</a:t>
            </a:r>
            <a:r>
              <a:rPr lang="ru-RU" sz="1200" b="1" dirty="0"/>
              <a:t>. Логотип платежной системы</a:t>
            </a:r>
          </a:p>
          <a:p>
            <a:pPr marL="0" indent="0">
              <a:buNone/>
            </a:pPr>
            <a:r>
              <a:rPr lang="ru-RU" sz="1200" b="1" dirty="0" smtClean="0"/>
              <a:t>3. Номер универсальной электронной карты 	         4</a:t>
            </a:r>
            <a:r>
              <a:rPr lang="ru-RU" sz="1200" b="1" dirty="0"/>
              <a:t>. Трехзначный код проверки подлинности карты </a:t>
            </a:r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540038"/>
            <a:ext cx="7015479" cy="4049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Рисунок 6" descr="C:\Users\ashustov\Desktop\Безымянный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38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42392"/>
            <a:ext cx="8229600" cy="681608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F65718"/>
                </a:solidFill>
              </a:rPr>
              <a:t>ВНЕШНИЙ ВИД: ОБОРОТНАЯ СТОРОНА</a:t>
            </a:r>
            <a:endParaRPr lang="ru-RU" sz="2400" b="1" dirty="0">
              <a:solidFill>
                <a:srgbClr val="F65718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00200"/>
            <a:ext cx="8496944" cy="4876800"/>
          </a:xfrm>
        </p:spPr>
        <p:txBody>
          <a:bodyPr/>
          <a:lstStyle/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/>
          </a:p>
          <a:p>
            <a:pPr marL="0" indent="0">
              <a:buNone/>
            </a:pPr>
            <a:endParaRPr lang="ru-RU" sz="1600" dirty="0" smtClean="0"/>
          </a:p>
          <a:p>
            <a:pPr marL="0" indent="0">
              <a:buNone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342900" indent="-342900">
              <a:buFont typeface="+mj-lt"/>
              <a:buAutoNum type="arabicPeriod"/>
            </a:pPr>
            <a:endParaRPr lang="ru-RU" sz="1600" dirty="0" smtClean="0"/>
          </a:p>
          <a:p>
            <a:pPr marL="342900" indent="-342900">
              <a:buFont typeface="+mj-lt"/>
              <a:buAutoNum type="arabicPeriod"/>
            </a:pPr>
            <a:endParaRPr lang="ru-RU" sz="16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sz="1400" dirty="0" smtClean="0"/>
          </a:p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543037"/>
              </p:ext>
            </p:extLst>
          </p:nvPr>
        </p:nvGraphicFramePr>
        <p:xfrm>
          <a:off x="755576" y="5517232"/>
          <a:ext cx="7992888" cy="96393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600400"/>
                <a:gridCol w="2088232"/>
                <a:gridCol w="230425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5.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Контактная информация </a:t>
                      </a: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УОС</a:t>
                      </a:r>
                      <a:r>
                        <a:rPr lang="ru-RU" sz="1100" b="1" baseline="0" dirty="0" smtClean="0">
                          <a:solidFill>
                            <a:schemeClr val="tx1"/>
                          </a:solidFill>
                          <a:effectLst/>
                        </a:rPr>
                        <a:t> субъекта РФ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10.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Пол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15.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Номер банковской карты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6.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Дополнительный логотип платежной системы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11. </a:t>
                      </a:r>
                      <a:r>
                        <a:rPr lang="ru-RU" sz="1100" b="1" dirty="0">
                          <a:effectLst/>
                        </a:rPr>
                        <a:t>Дата рождения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16. </a:t>
                      </a:r>
                      <a:r>
                        <a:rPr lang="ru-RU" sz="1100" b="1" dirty="0">
                          <a:effectLst/>
                        </a:rPr>
                        <a:t>СНИЛС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7.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Фамилия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12 </a:t>
                      </a:r>
                      <a:r>
                        <a:rPr lang="ru-RU" sz="1100" b="1" dirty="0">
                          <a:effectLst/>
                        </a:rPr>
                        <a:t>Фотография гражданина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17. </a:t>
                      </a:r>
                      <a:r>
                        <a:rPr lang="ru-RU" sz="1100" b="1" dirty="0">
                          <a:effectLst/>
                        </a:rPr>
                        <a:t>Номер полиса ОМС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8.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Имя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13. </a:t>
                      </a:r>
                      <a:r>
                        <a:rPr lang="ru-RU" sz="1100" b="1" dirty="0">
                          <a:effectLst/>
                        </a:rPr>
                        <a:t>Срок действия карты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18. </a:t>
                      </a:r>
                      <a:r>
                        <a:rPr lang="ru-RU" sz="1100" b="1" dirty="0">
                          <a:effectLst/>
                        </a:rPr>
                        <a:t>Номер производителя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solidFill>
                            <a:schemeClr val="tx1"/>
                          </a:solidFill>
                          <a:effectLst/>
                        </a:rPr>
                        <a:t>9. </a:t>
                      </a:r>
                      <a:r>
                        <a:rPr lang="ru-RU" sz="1100" b="1" dirty="0">
                          <a:solidFill>
                            <a:schemeClr val="tx1"/>
                          </a:solidFill>
                          <a:effectLst/>
                        </a:rPr>
                        <a:t>Отчество (если имеется)</a:t>
                      </a:r>
                      <a:endParaRPr lang="ru-RU" sz="11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14. </a:t>
                      </a:r>
                      <a:r>
                        <a:rPr lang="ru-RU" sz="1100" b="1" dirty="0">
                          <a:effectLst/>
                        </a:rPr>
                        <a:t>Образец подписи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 smtClean="0">
                          <a:effectLst/>
                        </a:rPr>
                        <a:t>19. </a:t>
                      </a:r>
                      <a:r>
                        <a:rPr lang="ru-RU" sz="1100" b="1" dirty="0">
                          <a:effectLst/>
                        </a:rPr>
                        <a:t>Дублирующий портрет</a:t>
                      </a:r>
                      <a:endParaRPr lang="ru-RU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noFill/>
                  </a:tcPr>
                </a:tc>
              </a:tr>
            </a:tbl>
          </a:graphicData>
        </a:graphic>
      </p:graphicFrame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455375"/>
            <a:ext cx="6944298" cy="384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Рисунок 7" descr="C:\Users\ashustov\Desktop\Безымянный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37556"/>
            <a:ext cx="1512168" cy="70483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37011"/>
            <a:ext cx="1482251" cy="615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7139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Ясность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6140</TotalTime>
  <Words>2763</Words>
  <Application>Microsoft Office PowerPoint</Application>
  <PresentationFormat>Экран (4:3)</PresentationFormat>
  <Paragraphs>459</Paragraphs>
  <Slides>40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40</vt:i4>
      </vt:variant>
    </vt:vector>
  </HeadingPairs>
  <TitlesOfParts>
    <vt:vector size="41" baseType="lpstr">
      <vt:lpstr>Ясность</vt:lpstr>
      <vt:lpstr> УНИВЕРСАЛЬНАЯ  ЭЛЕКТРОННАЯ КАРТА</vt:lpstr>
      <vt:lpstr>ЧТО ТАКОЕ УНИВЕРСАЛЬНАЯ ЭЛЕКТРОННАЯ КАРТА?</vt:lpstr>
      <vt:lpstr>ЧТО ТАКОЕ УНИВЕРСАЛЬНАЯ ЭЛЕКТРОННАЯ КАРТА?</vt:lpstr>
      <vt:lpstr>НОРМАТИВНО-ПРАВОВАЯ БАЗА</vt:lpstr>
      <vt:lpstr>НОРМАТИВНО-ПРАВОВАЯ БАЗА</vt:lpstr>
      <vt:lpstr>ЗАДАЧИ УЭК</vt:lpstr>
      <vt:lpstr>КАКИЕ ДАННЫЕ СОДЕРЖИТ УЭК</vt:lpstr>
      <vt:lpstr>ВНЕШНИЙ ВИД: ЛИЦЕВАЯ СТОРОНА</vt:lpstr>
      <vt:lpstr>ВНЕШНИЙ ВИД: ОБОРОТНАЯ СТОРОНА</vt:lpstr>
      <vt:lpstr>ТЕХНИЧЕСКИЕ ХАРАКТЕРИСТИКИ КАРТЫ</vt:lpstr>
      <vt:lpstr>ОСНОВНЫЕ УЧАСТНИКИ ПРОЕКТА: ФЕДЕРАЛЬНЫЙ УРОВЕНЬ</vt:lpstr>
      <vt:lpstr>ОСНОВНЫЕ УЧАСТНИКИ ПРОЕКТА УЭК: РЕГИОНАЛЬНЫЙ УРОВЕНЬ</vt:lpstr>
      <vt:lpstr>КТО ВЫПУСКАЕТ  И ОБСЛУЖИВАЕТ УЭК</vt:lpstr>
      <vt:lpstr>ОСНОВНЫЕ ЭТАПЫ РАЗВИТИЯ УЭК  В ЯРОСЛАВСКОЙ ОБЛАСТИ</vt:lpstr>
      <vt:lpstr>ОСНОВНЫЕ ЭТАПЫ РАЗВИТИЯ УЭК  В ЯРОСЛАВСКОЙ ОБЛАСТИ</vt:lpstr>
      <vt:lpstr>ИНФРАСТРУКТУРА ПРОЕКТА УЭК</vt:lpstr>
      <vt:lpstr>КАКИЕ ВОЗМОЖНОСТИ ОТКРЫВАЕТ КАРТА</vt:lpstr>
      <vt:lpstr>ВИДЫ УСЛУГ</vt:lpstr>
      <vt:lpstr>ГОСУДАРСТВЕННЫЕ И МУНИЦИПАЛЬНЫЕ УСЛУГИ</vt:lpstr>
      <vt:lpstr>КОММЕРЧЕСКИЕ УСЛУГИ</vt:lpstr>
      <vt:lpstr>МЕДИЦИНА</vt:lpstr>
      <vt:lpstr>ОБРАЗОВАНИЕ</vt:lpstr>
      <vt:lpstr>ТРАНСПОРТ</vt:lpstr>
      <vt:lpstr>СОЦИАЛЬНОЕ ОБЕПЕЧЕНИЕ</vt:lpstr>
      <vt:lpstr>ПЕНСИОННОЕ ОБЕСПЕЧЕНИЕ</vt:lpstr>
      <vt:lpstr>НАЛОГООБЛОЖЕНИЕ</vt:lpstr>
      <vt:lpstr>ЗАНЯТОСТЬ И ТРУДОУСТРОЙСТВО</vt:lpstr>
      <vt:lpstr>ЗАРПАТЫ И ПЕНСИИ</vt:lpstr>
      <vt:lpstr>КАК ПОЛУЧИТЬ УЭК</vt:lpstr>
      <vt:lpstr>КАК ПОЛУЧИТЬ УЭК</vt:lpstr>
      <vt:lpstr>ГДЕ ПОДАТЬ ЗАЯВЛЕНИЕ И ПОЛУЧИТЬ КАРТУ</vt:lpstr>
      <vt:lpstr>СКОЛЬКО СТОИТ УЭК</vt:lpstr>
      <vt:lpstr>КАК ОБЕСПЕЧЕНА БЕЗОПАНОСТЬ УЭК</vt:lpstr>
      <vt:lpstr>СПОСОБЫ ЗАЩИТЫ</vt:lpstr>
      <vt:lpstr>ОБЕСПЕЧЕНИЕ  БЕЗОПАНОСТИ  ДАННЫХ</vt:lpstr>
      <vt:lpstr>МОЖЕТ ЛИ КТО-ТО ПОЛУЧИТЬ ДОСТУП К ДАННЫМ УЭК</vt:lpstr>
      <vt:lpstr>МОЖЕТ ЛИ КТО-ТО ВОСПОЛЬЗОВАТЬСЯ КАРТОЙ</vt:lpstr>
      <vt:lpstr>ЧТО ДЕЛАТЬ ПРИ УТЕРЕ КАРТЫ</vt:lpstr>
      <vt:lpstr>ПЕРСПЕТИВЫ РАЗВИТИЯ ПРОЕКТА</vt:lpstr>
      <vt:lpstr>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МАРКЕТИНГОМ</dc:title>
  <dc:creator>a.shustov</dc:creator>
  <cp:lastModifiedBy>Шустов Александр Владимирович</cp:lastModifiedBy>
  <cp:revision>431</cp:revision>
  <dcterms:created xsi:type="dcterms:W3CDTF">2012-08-09T07:13:15Z</dcterms:created>
  <dcterms:modified xsi:type="dcterms:W3CDTF">2013-04-19T12:27:03Z</dcterms:modified>
</cp:coreProperties>
</file>